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36"/>
  </p:notesMasterIdLst>
  <p:sldIdLst>
    <p:sldId id="398" r:id="rId3"/>
    <p:sldId id="399" r:id="rId4"/>
    <p:sldId id="813" r:id="rId5"/>
    <p:sldId id="886" r:id="rId6"/>
    <p:sldId id="920" r:id="rId7"/>
    <p:sldId id="887" r:id="rId8"/>
    <p:sldId id="828" r:id="rId9"/>
    <p:sldId id="915" r:id="rId10"/>
    <p:sldId id="890" r:id="rId11"/>
    <p:sldId id="892" r:id="rId12"/>
    <p:sldId id="859" r:id="rId13"/>
    <p:sldId id="893" r:id="rId14"/>
    <p:sldId id="919" r:id="rId15"/>
    <p:sldId id="2974" r:id="rId16"/>
    <p:sldId id="898" r:id="rId17"/>
    <p:sldId id="899" r:id="rId18"/>
    <p:sldId id="901" r:id="rId19"/>
    <p:sldId id="900" r:id="rId20"/>
    <p:sldId id="902" r:id="rId21"/>
    <p:sldId id="903" r:id="rId22"/>
    <p:sldId id="904" r:id="rId23"/>
    <p:sldId id="905" r:id="rId24"/>
    <p:sldId id="906" r:id="rId25"/>
    <p:sldId id="2975" r:id="rId26"/>
    <p:sldId id="908" r:id="rId27"/>
    <p:sldId id="2978" r:id="rId28"/>
    <p:sldId id="2979" r:id="rId29"/>
    <p:sldId id="895" r:id="rId30"/>
    <p:sldId id="916" r:id="rId31"/>
    <p:sldId id="917" r:id="rId32"/>
    <p:sldId id="918" r:id="rId33"/>
    <p:sldId id="2976" r:id="rId34"/>
    <p:sldId id="822" r:id="rId3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7D31"/>
    <a:srgbClr val="4472C4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3" autoAdjust="0"/>
    <p:restoredTop sz="88538" autoAdjust="0"/>
  </p:normalViewPr>
  <p:slideViewPr>
    <p:cSldViewPr>
      <p:cViewPr varScale="1">
        <p:scale>
          <a:sx n="76" d="100"/>
          <a:sy n="76" d="100"/>
        </p:scale>
        <p:origin x="169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22/06/2023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Bom gente, o que nós vimos na ultima aula? Alguém lembra? A gente falou que RN são para casos muito complexos ou que não possuem uma solução obvia. Algoritmo já existe....</a:t>
            </a:r>
          </a:p>
          <a:p>
            <a:endParaRPr lang="pt-BR" dirty="0"/>
          </a:p>
          <a:p>
            <a:r>
              <a:rPr lang="pt-BR" dirty="0"/>
              <a:t>A gente viu </a:t>
            </a:r>
            <a:r>
              <a:rPr lang="pt-BR" dirty="0" err="1"/>
              <a:t>neuronio</a:t>
            </a:r>
            <a:r>
              <a:rPr lang="pt-BR" dirty="0"/>
              <a:t>, e como ele funciona. Entradas, pesos, função de ativação, saída.</a:t>
            </a:r>
          </a:p>
          <a:p>
            <a:endParaRPr lang="pt-BR" dirty="0"/>
          </a:p>
          <a:p>
            <a:r>
              <a:rPr lang="pt-BR" dirty="0"/>
              <a:t>E vocês lembram lá do teste que fizemos com o </a:t>
            </a:r>
            <a:r>
              <a:rPr lang="pt-BR" dirty="0" err="1"/>
              <a:t>dataset</a:t>
            </a:r>
            <a:r>
              <a:rPr lang="pt-BR" dirty="0"/>
              <a:t> Isis? </a:t>
            </a:r>
            <a:r>
              <a:rPr lang="pt-BR" dirty="0" err="1"/>
              <a:t>Pq</a:t>
            </a:r>
            <a:r>
              <a:rPr lang="pt-BR" dirty="0"/>
              <a:t> ele só classificava bem uma espécie?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467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74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A </a:t>
            </a:r>
            <a:r>
              <a:rPr lang="pt-BR" b="1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convolução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 permite uma </a:t>
            </a:r>
            <a:r>
              <a:rPr lang="pt-BR" b="1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filtragem no domínio espacial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. Esse processo ocorre com a aplicação de </a:t>
            </a:r>
            <a:r>
              <a:rPr lang="pt-BR" b="1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filtros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 (pequenas matrizes), posicionadas sob cada pixel da imagem. Estes filtros, normalmente, são chamados de </a:t>
            </a:r>
            <a:r>
              <a:rPr lang="pt-BR" b="1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kernels (ou núcleos)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. O resultado final do valor do pixel é calculado através de um </a:t>
            </a:r>
            <a:r>
              <a:rPr lang="pt-BR" b="1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produto de convolução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Normalmente os </a:t>
            </a:r>
            <a:r>
              <a:rPr lang="pt-BR" b="1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kernels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 são matrizes 3x3. E os pesos são ajustados a cada iteração pelo </a:t>
            </a:r>
            <a:r>
              <a:rPr lang="pt-BR" b="1" i="0" dirty="0" err="1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backpropagation</a:t>
            </a:r>
            <a:endParaRPr lang="pt-BR" b="0" i="0" dirty="0">
              <a:solidFill>
                <a:srgbClr val="404040"/>
              </a:solidFill>
              <a:effectLst/>
              <a:latin typeface="Roboto" panose="02000000000000000000" pitchFamily="2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703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De forma geral a camada de </a:t>
            </a:r>
            <a:r>
              <a:rPr lang="pt-BR" b="0" i="0" dirty="0" err="1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pooling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 realiza uma operação de redução da imagem de entrada tentando manter as </a:t>
            </a:r>
            <a:r>
              <a:rPr lang="pt-BR" b="0" i="0" dirty="0" err="1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caracteristicas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 mais relevantes. O </a:t>
            </a:r>
            <a:r>
              <a:rPr lang="pt-BR" b="0" i="0" dirty="0" err="1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pooling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 mais comum é utilizando um kernel 2x2, e um passo </a:t>
            </a:r>
            <a:r>
              <a:rPr lang="pt-BR" b="0" i="0" dirty="0" err="1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stride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 de 2, por consequência a imagem de saída terá a metade da imagem de entrada. A operação de </a:t>
            </a:r>
            <a:r>
              <a:rPr lang="pt-BR" b="0" i="0" dirty="0" err="1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pooling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 irá selecionar dentro da janela do kernel o valor que será aplicado na próxima camada, pode ser o maior valor </a:t>
            </a:r>
            <a:r>
              <a:rPr lang="pt-BR" b="0" i="0" dirty="0" err="1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Maxpooling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() ou a média </a:t>
            </a:r>
            <a:r>
              <a:rPr lang="pt-BR" b="0" i="0" dirty="0" err="1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AveragePooling</a:t>
            </a:r>
            <a:r>
              <a:rPr lang="pt-BR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()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344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19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Hoje nós vamos adentrar no mundo de “Visão computacional e processamento de imagens”, entre muitas aspas tá gente? Por que entre muitas aspas? Porque a gente vai arranhar essa superfície fazendo classificação e reconhecimento de imagens usando redes neurais. Para processamento e visão computacional a gente vai ter de adentrar num mundo muito mais obscuro que envolve </a:t>
            </a:r>
            <a:r>
              <a:rPr lang="pt-BR" dirty="0" err="1"/>
              <a:t>OpenCv</a:t>
            </a:r>
            <a:r>
              <a:rPr lang="pt-BR" dirty="0"/>
              <a:t> e algumas transformadas de Fourier.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32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Mas enfim, a gente está acostumado a trabalhar com tabelas né? Com atributos e com classes ou valores né? Como que a gente faz com imagens?</a:t>
            </a:r>
          </a:p>
          <a:p>
            <a:endParaRPr lang="pt-BR" dirty="0"/>
          </a:p>
          <a:p>
            <a:r>
              <a:rPr lang="pt-BR" dirty="0"/>
              <a:t>Para isso, a gente vai usar o MNIST, </a:t>
            </a:r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National</a:t>
            </a:r>
            <a:r>
              <a:rPr lang="pt-BR" dirty="0"/>
              <a:t> </a:t>
            </a:r>
            <a:r>
              <a:rPr lang="pt-BR" dirty="0" err="1"/>
              <a:t>Institute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Standards </a:t>
            </a:r>
            <a:r>
              <a:rPr lang="pt-BR" dirty="0" err="1"/>
              <a:t>and</a:t>
            </a:r>
            <a:r>
              <a:rPr lang="pt-BR" dirty="0"/>
              <a:t> Technology </a:t>
            </a:r>
            <a:r>
              <a:rPr lang="pt-BR" dirty="0" err="1"/>
              <a:t>database</a:t>
            </a:r>
            <a:r>
              <a:rPr lang="pt-BR" dirty="0"/>
              <a:t>. É um </a:t>
            </a:r>
            <a:r>
              <a:rPr lang="pt-BR" dirty="0" err="1"/>
              <a:t>dataset</a:t>
            </a:r>
            <a:r>
              <a:rPr lang="pt-BR" dirty="0"/>
              <a:t> muito comum utilizado para introdução do assunto de visão computacional e processamento de imagens. Trata-se de um </a:t>
            </a:r>
            <a:r>
              <a:rPr lang="pt-BR" dirty="0" err="1"/>
              <a:t>dataset</a:t>
            </a:r>
            <a:r>
              <a:rPr lang="pt-BR" dirty="0"/>
              <a:t> com vários dígitos escritos a mão, de várias formas diferentes.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76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02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83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345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595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630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301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22/06/2023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22/06/2023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22/06/2023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22/06/2023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22/06/2023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22/06/2023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22/06/2023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22/06/2023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22/06/2023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22/06/2023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22/06/2023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22/06/2023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22/06/2023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aconteceu?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ADB90B-E6F2-A9A7-CFF5-98877DFA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26629"/>
            <a:ext cx="6398605" cy="23208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6DE37D-407D-731E-FB56-C6D479B6F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908720"/>
            <a:ext cx="2333625" cy="2362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5157E0E-FFDE-38C4-0DA9-A27C27EE2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263" y="3270920"/>
            <a:ext cx="6791474" cy="319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se colocarmos cor nisso?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4E4CF58-A104-6A41-ECC6-8DC49AACF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32211"/>
            <a:ext cx="5351512" cy="413147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90B54C-C039-CDBD-D3F6-C5FBB268C2F2}"/>
              </a:ext>
            </a:extLst>
          </p:cNvPr>
          <p:cNvSpPr txBox="1"/>
          <p:nvPr/>
        </p:nvSpPr>
        <p:spPr>
          <a:xfrm>
            <a:off x="5616624" y="1750778"/>
            <a:ext cx="3527376" cy="235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800" dirty="0">
                <a:latin typeface="Gotham HTF Light"/>
                <a:cs typeface="Gotham HTF Light"/>
              </a:rPr>
              <a:t>CIFAR-10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60.000 Imagens </a:t>
            </a:r>
            <a:r>
              <a:rPr lang="en-US" dirty="0" err="1">
                <a:latin typeface="Gotham HTF Light"/>
                <a:cs typeface="Gotham HTF Light"/>
              </a:rPr>
              <a:t>coloridas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32 x 32 pixels;</a:t>
            </a: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10 classes </a:t>
            </a:r>
            <a:r>
              <a:rPr lang="en-US" dirty="0" err="1">
                <a:latin typeface="Gotham HTF Light"/>
                <a:cs typeface="Gotham HTF Light"/>
              </a:rPr>
              <a:t>independentes</a:t>
            </a:r>
            <a:endParaRPr lang="en-US" dirty="0">
              <a:latin typeface="Gotham HTF Light"/>
              <a:cs typeface="Gotham HTF Light"/>
            </a:endParaRPr>
          </a:p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Classes </a:t>
            </a:r>
            <a:r>
              <a:rPr lang="en-US" dirty="0" err="1">
                <a:latin typeface="Gotham HTF Light"/>
                <a:cs typeface="Gotham HTF Light"/>
              </a:rPr>
              <a:t>balanceadas</a:t>
            </a:r>
            <a:endParaRPr lang="en-US" dirty="0"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08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Acontece isso...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37D814-8F7C-DC28-BB0F-709919FB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514475"/>
            <a:ext cx="75247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Por que?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923BF122-148A-482D-A126-B0971516604B}"/>
              </a:ext>
            </a:extLst>
          </p:cNvPr>
          <p:cNvSpPr/>
          <p:nvPr/>
        </p:nvSpPr>
        <p:spPr>
          <a:xfrm rot="16200000">
            <a:off x="2296391" y="824865"/>
            <a:ext cx="1111827" cy="1423554"/>
          </a:xfrm>
          <a:prstGeom prst="diagStripe">
            <a:avLst>
              <a:gd name="adj" fmla="val 70438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Diagonal Stripe 4">
            <a:extLst>
              <a:ext uri="{FF2B5EF4-FFF2-40B4-BE49-F238E27FC236}">
                <a16:creationId xmlns:a16="http://schemas.microsoft.com/office/drawing/2014/main" id="{90DADB90-707C-0DF2-434A-94359FE709F5}"/>
              </a:ext>
            </a:extLst>
          </p:cNvPr>
          <p:cNvSpPr/>
          <p:nvPr/>
        </p:nvSpPr>
        <p:spPr>
          <a:xfrm rot="5400000" flipH="1">
            <a:off x="872837" y="824865"/>
            <a:ext cx="1111827" cy="1423554"/>
          </a:xfrm>
          <a:prstGeom prst="diagStripe">
            <a:avLst>
              <a:gd name="adj" fmla="val 70438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Diagonal Stripe 5">
            <a:extLst>
              <a:ext uri="{FF2B5EF4-FFF2-40B4-BE49-F238E27FC236}">
                <a16:creationId xmlns:a16="http://schemas.microsoft.com/office/drawing/2014/main" id="{8DB2A297-5E66-DA8A-D659-B3F83E6D0DE0}"/>
              </a:ext>
            </a:extLst>
          </p:cNvPr>
          <p:cNvSpPr/>
          <p:nvPr/>
        </p:nvSpPr>
        <p:spPr>
          <a:xfrm rot="16200000">
            <a:off x="4717472" y="824866"/>
            <a:ext cx="1111827" cy="1423554"/>
          </a:xfrm>
          <a:prstGeom prst="diagStripe">
            <a:avLst>
              <a:gd name="adj" fmla="val 70438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Diagonal Stripe 6">
            <a:extLst>
              <a:ext uri="{FF2B5EF4-FFF2-40B4-BE49-F238E27FC236}">
                <a16:creationId xmlns:a16="http://schemas.microsoft.com/office/drawing/2014/main" id="{9ABF6CCC-6995-B512-0E1D-67C5E8D4381C}"/>
              </a:ext>
            </a:extLst>
          </p:cNvPr>
          <p:cNvSpPr/>
          <p:nvPr/>
        </p:nvSpPr>
        <p:spPr>
          <a:xfrm rot="5400000" flipH="1">
            <a:off x="3293918" y="824865"/>
            <a:ext cx="1111827" cy="1423554"/>
          </a:xfrm>
          <a:prstGeom prst="diagStripe">
            <a:avLst>
              <a:gd name="adj" fmla="val 70438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Diagonal Stripe 7">
            <a:extLst>
              <a:ext uri="{FF2B5EF4-FFF2-40B4-BE49-F238E27FC236}">
                <a16:creationId xmlns:a16="http://schemas.microsoft.com/office/drawing/2014/main" id="{866C3ABC-CA46-F4F1-D0EE-206A6DE2CFE0}"/>
              </a:ext>
            </a:extLst>
          </p:cNvPr>
          <p:cNvSpPr/>
          <p:nvPr/>
        </p:nvSpPr>
        <p:spPr>
          <a:xfrm rot="16200000">
            <a:off x="7138554" y="824866"/>
            <a:ext cx="1111827" cy="1423554"/>
          </a:xfrm>
          <a:prstGeom prst="diagStripe">
            <a:avLst>
              <a:gd name="adj" fmla="val 70438"/>
            </a:avLst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Diagonal Stripe 8">
            <a:extLst>
              <a:ext uri="{FF2B5EF4-FFF2-40B4-BE49-F238E27FC236}">
                <a16:creationId xmlns:a16="http://schemas.microsoft.com/office/drawing/2014/main" id="{D0FD987F-4282-0588-F206-48FA7A53AE8D}"/>
              </a:ext>
            </a:extLst>
          </p:cNvPr>
          <p:cNvSpPr/>
          <p:nvPr/>
        </p:nvSpPr>
        <p:spPr>
          <a:xfrm rot="5400000" flipH="1">
            <a:off x="5715000" y="824865"/>
            <a:ext cx="1111827" cy="1423554"/>
          </a:xfrm>
          <a:prstGeom prst="diagStripe">
            <a:avLst>
              <a:gd name="adj" fmla="val 70438"/>
            </a:avLst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34">
            <a:extLst>
              <a:ext uri="{FF2B5EF4-FFF2-40B4-BE49-F238E27FC236}">
                <a16:creationId xmlns:a16="http://schemas.microsoft.com/office/drawing/2014/main" id="{21F4B194-6082-5079-CC37-C61A2B44535A}"/>
              </a:ext>
            </a:extLst>
          </p:cNvPr>
          <p:cNvSpPr/>
          <p:nvPr/>
        </p:nvSpPr>
        <p:spPr bwMode="auto">
          <a:xfrm>
            <a:off x="965598" y="2164564"/>
            <a:ext cx="2349859" cy="1552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675" tIns="28575" rIns="66675" bIns="28575" rtlCol="0" anchor="t"/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Fazer com que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cada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pixel da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imagem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seja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um </a:t>
            </a:r>
            <a:r>
              <a:rPr lang="en-US" sz="1400" b="1" dirty="0" err="1">
                <a:solidFill>
                  <a:schemeClr val="tx1"/>
                </a:solidFill>
                <a:latin typeface="Gotham HTF"/>
                <a:cs typeface="Gotham HTF Light"/>
              </a:rPr>
              <a:t>atributo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ignora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a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dependência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entre pixels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vizinhos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!</a:t>
            </a:r>
          </a:p>
        </p:txBody>
      </p:sp>
      <p:sp>
        <p:nvSpPr>
          <p:cNvPr id="12" name="Rectangle 35">
            <a:extLst>
              <a:ext uri="{FF2B5EF4-FFF2-40B4-BE49-F238E27FC236}">
                <a16:creationId xmlns:a16="http://schemas.microsoft.com/office/drawing/2014/main" id="{7822033A-3F59-9355-2536-F7FDB0C62162}"/>
              </a:ext>
            </a:extLst>
          </p:cNvPr>
          <p:cNvSpPr/>
          <p:nvPr/>
        </p:nvSpPr>
        <p:spPr bwMode="auto">
          <a:xfrm>
            <a:off x="3397071" y="2164564"/>
            <a:ext cx="2349859" cy="1552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675" tIns="28575" rIns="66675" bIns="28575" rtlCol="0" anchor="t"/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As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características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de contorno,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profundidade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textura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são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percebidas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por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um </a:t>
            </a:r>
            <a:r>
              <a:rPr lang="en-US" sz="1400" b="1" dirty="0">
                <a:solidFill>
                  <a:srgbClr val="ED145B"/>
                </a:solidFill>
                <a:latin typeface="Gotham HTF"/>
                <a:cs typeface="Gotham HTF Light"/>
              </a:rPr>
              <a:t>conjunto de pixels </a:t>
            </a:r>
            <a:r>
              <a:rPr lang="en-US" sz="1400" b="1" dirty="0" err="1">
                <a:solidFill>
                  <a:srgbClr val="ED145B"/>
                </a:solidFill>
                <a:latin typeface="Gotham HTF"/>
                <a:cs typeface="Gotham HTF Light"/>
              </a:rPr>
              <a:t>próximos</a:t>
            </a:r>
            <a:r>
              <a:rPr lang="en-US" sz="1400" b="1" dirty="0">
                <a:solidFill>
                  <a:srgbClr val="ED145B"/>
                </a:solidFill>
                <a:latin typeface="Gotham HTF"/>
                <a:cs typeface="Gotham HTF Ligh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um do outro.</a:t>
            </a:r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EA845A28-75E8-1B4C-503C-3234B7EC5540}"/>
              </a:ext>
            </a:extLst>
          </p:cNvPr>
          <p:cNvSpPr/>
          <p:nvPr/>
        </p:nvSpPr>
        <p:spPr bwMode="auto">
          <a:xfrm>
            <a:off x="5966557" y="2236572"/>
            <a:ext cx="2349859" cy="1552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675" tIns="28575" rIns="66675" bIns="28575" rtlCol="0" anchor="t"/>
          <a:lstStyle/>
          <a:p>
            <a:pPr defTabSz="685800" fontAlgn="base">
              <a:lnSpc>
                <a:spcPct val="90000"/>
              </a:lnSpc>
              <a:defRPr/>
            </a:pP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A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inclusão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de cores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força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a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pensarmos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em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3 </a:t>
            </a:r>
            <a:r>
              <a:rPr lang="en-US" sz="1400" dirty="0" err="1">
                <a:solidFill>
                  <a:schemeClr val="tx1"/>
                </a:solidFill>
                <a:latin typeface="Gotham HTF"/>
                <a:cs typeface="Gotham HTF Light"/>
              </a:rPr>
              <a:t>Dimensões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 – </a:t>
            </a:r>
            <a:r>
              <a:rPr lang="en-US" sz="1400" b="1" dirty="0">
                <a:solidFill>
                  <a:srgbClr val="ED265B"/>
                </a:solidFill>
                <a:latin typeface="Gotham HTF"/>
                <a:cs typeface="Gotham HTF Light"/>
              </a:rPr>
              <a:t>RGB</a:t>
            </a:r>
            <a:r>
              <a:rPr lang="en-US" sz="1400" dirty="0">
                <a:solidFill>
                  <a:schemeClr val="tx1"/>
                </a:solidFill>
                <a:latin typeface="Gotham HTF"/>
                <a:cs typeface="Gotham HTF Light"/>
              </a:rPr>
              <a:t>!</a:t>
            </a:r>
            <a:endParaRPr lang="pt-BR" sz="1400" kern="0" dirty="0">
              <a:solidFill>
                <a:schemeClr val="tx1"/>
              </a:solidFill>
              <a:latin typeface="Gotham HTF"/>
              <a:cs typeface="Arial" pitchFamily="34" charset="0"/>
            </a:endParaRPr>
          </a:p>
        </p:txBody>
      </p:sp>
      <p:sp>
        <p:nvSpPr>
          <p:cNvPr id="17" name="Arrow: Chevron 2">
            <a:extLst>
              <a:ext uri="{FF2B5EF4-FFF2-40B4-BE49-F238E27FC236}">
                <a16:creationId xmlns:a16="http://schemas.microsoft.com/office/drawing/2014/main" id="{AB565F67-B45B-518A-EC08-E6C4203C3328}"/>
              </a:ext>
            </a:extLst>
          </p:cNvPr>
          <p:cNvSpPr/>
          <p:nvPr/>
        </p:nvSpPr>
        <p:spPr>
          <a:xfrm flipH="1">
            <a:off x="2581607" y="4377536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8" name="Freeform: Shape 3">
            <a:extLst>
              <a:ext uri="{FF2B5EF4-FFF2-40B4-BE49-F238E27FC236}">
                <a16:creationId xmlns:a16="http://schemas.microsoft.com/office/drawing/2014/main" id="{FFC3081B-488B-3B82-A556-6A2FA3BEA150}"/>
              </a:ext>
            </a:extLst>
          </p:cNvPr>
          <p:cNvSpPr/>
          <p:nvPr/>
        </p:nvSpPr>
        <p:spPr>
          <a:xfrm flipH="1">
            <a:off x="3413238" y="4377536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rgbClr val="4472C4"/>
                </a:solidFill>
                <a:latin typeface="Gotham HTF"/>
              </a:rPr>
              <a:t>Extrair as características de contorno, profundidade e textura através de técnicas de processamento de sinais... MUITO DIFICIL</a:t>
            </a:r>
          </a:p>
        </p:txBody>
      </p:sp>
      <p:sp>
        <p:nvSpPr>
          <p:cNvPr id="19" name="Arrow: Chevron 4">
            <a:extLst>
              <a:ext uri="{FF2B5EF4-FFF2-40B4-BE49-F238E27FC236}">
                <a16:creationId xmlns:a16="http://schemas.microsoft.com/office/drawing/2014/main" id="{556B4B87-55C3-FCEC-A3DD-3B0BDC17DAC1}"/>
              </a:ext>
            </a:extLst>
          </p:cNvPr>
          <p:cNvSpPr/>
          <p:nvPr/>
        </p:nvSpPr>
        <p:spPr>
          <a:xfrm flipH="1">
            <a:off x="3277259" y="5297125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0" name="Freeform: Shape 5">
            <a:extLst>
              <a:ext uri="{FF2B5EF4-FFF2-40B4-BE49-F238E27FC236}">
                <a16:creationId xmlns:a16="http://schemas.microsoft.com/office/drawing/2014/main" id="{9A7FA6F8-A79B-4892-C82B-F6E1CDF607A8}"/>
              </a:ext>
            </a:extLst>
          </p:cNvPr>
          <p:cNvSpPr/>
          <p:nvPr/>
        </p:nvSpPr>
        <p:spPr>
          <a:xfrm flipH="1">
            <a:off x="4108890" y="5297125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rtlCol="0" anchor="ctr">
            <a:noAutofit/>
          </a:bodyPr>
          <a:lstStyle/>
          <a:p>
            <a:pPr defTabSz="685800">
              <a:defRPr/>
            </a:pPr>
            <a:r>
              <a:rPr lang="pt-BR" sz="1350" b="1" dirty="0">
                <a:solidFill>
                  <a:srgbClr val="ED7D31"/>
                </a:solidFill>
                <a:latin typeface="Gotham HTF"/>
              </a:rPr>
              <a:t>Aprender a extrair as características através de parâmetros... MENOS DIFICIL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ED2F099-E396-90E6-CC97-0262220EBD5C}"/>
              </a:ext>
            </a:extLst>
          </p:cNvPr>
          <p:cNvSpPr txBox="1"/>
          <p:nvPr/>
        </p:nvSpPr>
        <p:spPr>
          <a:xfrm>
            <a:off x="774867" y="4454585"/>
            <a:ext cx="161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b="1" dirty="0">
                <a:solidFill>
                  <a:srgbClr val="ED145B"/>
                </a:solidFill>
                <a:latin typeface="Gotham HTF"/>
              </a:rPr>
              <a:t>Existem duas alternativas para lidar com isso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D28B6213-F87E-99E4-1F5A-CAE3CDE7E7B4}"/>
              </a:ext>
            </a:extLst>
          </p:cNvPr>
          <p:cNvSpPr txBox="1"/>
          <p:nvPr/>
        </p:nvSpPr>
        <p:spPr>
          <a:xfrm>
            <a:off x="2814148" y="4497243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1</a:t>
            </a:r>
            <a:endParaRPr lang="pt-BR" sz="27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9423F1D4-5CDB-5D94-D3DF-E96B555F91E0}"/>
              </a:ext>
            </a:extLst>
          </p:cNvPr>
          <p:cNvSpPr txBox="1"/>
          <p:nvPr/>
        </p:nvSpPr>
        <p:spPr>
          <a:xfrm>
            <a:off x="3473173" y="5400999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2</a:t>
            </a:r>
            <a:endParaRPr lang="pt-BR" sz="2700" b="1" dirty="0">
              <a:solidFill>
                <a:prstClr val="white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219301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Redes Neurais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Convolucionais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(CNN)</a:t>
            </a:r>
          </a:p>
        </p:txBody>
      </p:sp>
      <p:grpSp>
        <p:nvGrpSpPr>
          <p:cNvPr id="4" name="Groupe 18">
            <a:extLst>
              <a:ext uri="{FF2B5EF4-FFF2-40B4-BE49-F238E27FC236}">
                <a16:creationId xmlns:a16="http://schemas.microsoft.com/office/drawing/2014/main" id="{95E1FFA6-9570-E8EA-D8EA-6423C2B55214}"/>
              </a:ext>
            </a:extLst>
          </p:cNvPr>
          <p:cNvGrpSpPr/>
          <p:nvPr/>
        </p:nvGrpSpPr>
        <p:grpSpPr>
          <a:xfrm>
            <a:off x="738167" y="1908102"/>
            <a:ext cx="2033633" cy="3520476"/>
            <a:chOff x="838200" y="1216897"/>
            <a:chExt cx="2940110" cy="5089705"/>
          </a:xfrm>
        </p:grpSpPr>
        <p:sp>
          <p:nvSpPr>
            <p:cNvPr id="5" name="Shape">
              <a:extLst>
                <a:ext uri="{FF2B5EF4-FFF2-40B4-BE49-F238E27FC236}">
                  <a16:creationId xmlns:a16="http://schemas.microsoft.com/office/drawing/2014/main" id="{DD9AF4AB-EC52-96FD-FC1F-A23E8281DC8D}"/>
                </a:ext>
              </a:extLst>
            </p:cNvPr>
            <p:cNvSpPr/>
            <p:nvPr/>
          </p:nvSpPr>
          <p:spPr>
            <a:xfrm>
              <a:off x="1227618" y="1372667"/>
              <a:ext cx="1830267" cy="3041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71" y="7772"/>
                  </a:moveTo>
                  <a:lnTo>
                    <a:pt x="0" y="1300"/>
                  </a:lnTo>
                  <a:lnTo>
                    <a:pt x="4734" y="0"/>
                  </a:lnTo>
                  <a:lnTo>
                    <a:pt x="9605" y="6472"/>
                  </a:lnTo>
                  <a:cubicBezTo>
                    <a:pt x="9835" y="6804"/>
                    <a:pt x="10478" y="6942"/>
                    <a:pt x="11030" y="6804"/>
                  </a:cubicBezTo>
                  <a:lnTo>
                    <a:pt x="11030" y="6804"/>
                  </a:lnTo>
                  <a:cubicBezTo>
                    <a:pt x="11581" y="6665"/>
                    <a:pt x="12179" y="6804"/>
                    <a:pt x="12454" y="7135"/>
                  </a:cubicBezTo>
                  <a:lnTo>
                    <a:pt x="21600" y="19249"/>
                  </a:lnTo>
                  <a:lnTo>
                    <a:pt x="12960" y="21600"/>
                  </a:lnTo>
                  <a:lnTo>
                    <a:pt x="3814" y="9486"/>
                  </a:lnTo>
                  <a:cubicBezTo>
                    <a:pt x="3585" y="9154"/>
                    <a:pt x="3814" y="8795"/>
                    <a:pt x="4366" y="8629"/>
                  </a:cubicBezTo>
                  <a:lnTo>
                    <a:pt x="4366" y="8629"/>
                  </a:lnTo>
                  <a:cubicBezTo>
                    <a:pt x="4871" y="8463"/>
                    <a:pt x="5101" y="8103"/>
                    <a:pt x="4871" y="7772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>
                <a:defRPr sz="3000">
                  <a:solidFill>
                    <a:srgbClr val="FFFFFF"/>
                  </a:solidFill>
                </a:defRPr>
              </a:pPr>
              <a:endParaRPr lang="pt-BR" sz="22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E228B3E6-C046-AD07-DBD5-BB278498A457}"/>
                </a:ext>
              </a:extLst>
            </p:cNvPr>
            <p:cNvSpPr/>
            <p:nvPr/>
          </p:nvSpPr>
          <p:spPr>
            <a:xfrm>
              <a:off x="2084336" y="3864945"/>
              <a:ext cx="1087989" cy="65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0" h="20292" extrusionOk="0">
                  <a:moveTo>
                    <a:pt x="3925" y="19864"/>
                  </a:moveTo>
                  <a:lnTo>
                    <a:pt x="19194" y="8578"/>
                  </a:lnTo>
                  <a:cubicBezTo>
                    <a:pt x="20609" y="7608"/>
                    <a:pt x="21205" y="4938"/>
                    <a:pt x="20535" y="2632"/>
                  </a:cubicBezTo>
                  <a:lnTo>
                    <a:pt x="20535" y="2632"/>
                  </a:lnTo>
                  <a:cubicBezTo>
                    <a:pt x="19939" y="327"/>
                    <a:pt x="18300" y="-644"/>
                    <a:pt x="16885" y="448"/>
                  </a:cubicBezTo>
                  <a:lnTo>
                    <a:pt x="1616" y="11733"/>
                  </a:lnTo>
                  <a:cubicBezTo>
                    <a:pt x="201" y="12704"/>
                    <a:pt x="-395" y="15374"/>
                    <a:pt x="275" y="17680"/>
                  </a:cubicBezTo>
                  <a:lnTo>
                    <a:pt x="275" y="17680"/>
                  </a:lnTo>
                  <a:cubicBezTo>
                    <a:pt x="871" y="19864"/>
                    <a:pt x="2510" y="20956"/>
                    <a:pt x="3925" y="19864"/>
                  </a:cubicBezTo>
                  <a:close/>
                </a:path>
              </a:pathLst>
            </a:custGeom>
            <a:solidFill>
              <a:srgbClr val="7F7F7F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>
                <a:defRPr sz="3000">
                  <a:solidFill>
                    <a:srgbClr val="FFFFFF"/>
                  </a:solidFill>
                </a:defRPr>
              </a:pPr>
              <a:endParaRPr lang="pt-BR" sz="22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896B435D-937F-7B56-A6CE-AC4E55BB8DB0}"/>
                </a:ext>
              </a:extLst>
            </p:cNvPr>
            <p:cNvSpPr/>
            <p:nvPr/>
          </p:nvSpPr>
          <p:spPr>
            <a:xfrm>
              <a:off x="1032906" y="1216897"/>
              <a:ext cx="760875" cy="503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19937" extrusionOk="0">
                  <a:moveTo>
                    <a:pt x="5526" y="19392"/>
                  </a:moveTo>
                  <a:lnTo>
                    <a:pt x="18213" y="10907"/>
                  </a:lnTo>
                  <a:cubicBezTo>
                    <a:pt x="20205" y="9672"/>
                    <a:pt x="21044" y="6278"/>
                    <a:pt x="20100" y="3347"/>
                  </a:cubicBezTo>
                  <a:lnTo>
                    <a:pt x="20100" y="3347"/>
                  </a:lnTo>
                  <a:cubicBezTo>
                    <a:pt x="19262" y="415"/>
                    <a:pt x="16955" y="-819"/>
                    <a:pt x="14962" y="569"/>
                  </a:cubicBezTo>
                  <a:lnTo>
                    <a:pt x="2275" y="9055"/>
                  </a:lnTo>
                  <a:cubicBezTo>
                    <a:pt x="283" y="10289"/>
                    <a:pt x="-556" y="13684"/>
                    <a:pt x="388" y="16615"/>
                  </a:cubicBezTo>
                  <a:lnTo>
                    <a:pt x="388" y="16615"/>
                  </a:lnTo>
                  <a:cubicBezTo>
                    <a:pt x="1331" y="19392"/>
                    <a:pt x="3638" y="20781"/>
                    <a:pt x="5526" y="19392"/>
                  </a:cubicBezTo>
                  <a:close/>
                </a:path>
              </a:pathLst>
            </a:custGeom>
            <a:solidFill>
              <a:srgbClr val="7F7F7F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>
                <a:defRPr sz="3000">
                  <a:solidFill>
                    <a:srgbClr val="FFFFFF"/>
                  </a:solidFill>
                </a:defRPr>
              </a:pPr>
              <a:endParaRPr lang="pt-BR" sz="22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6E091D14-3CB4-3F5F-E342-819610A81E0B}"/>
                </a:ext>
              </a:extLst>
            </p:cNvPr>
            <p:cNvSpPr/>
            <p:nvPr/>
          </p:nvSpPr>
          <p:spPr>
            <a:xfrm>
              <a:off x="2201162" y="4838488"/>
              <a:ext cx="1577148" cy="295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684"/>
                  </a:moveTo>
                  <a:lnTo>
                    <a:pt x="4213" y="5684"/>
                  </a:lnTo>
                  <a:lnTo>
                    <a:pt x="4213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4213" y="21600"/>
                  </a:lnTo>
                  <a:lnTo>
                    <a:pt x="4213" y="15916"/>
                  </a:lnTo>
                  <a:lnTo>
                    <a:pt x="0" y="15916"/>
                  </a:lnTo>
                  <a:close/>
                </a:path>
              </a:pathLst>
            </a:custGeom>
            <a:solidFill>
              <a:srgbClr val="F2F2F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>
                <a:defRPr sz="3000">
                  <a:solidFill>
                    <a:srgbClr val="FFFFFF"/>
                  </a:solidFill>
                </a:defRPr>
              </a:pPr>
              <a:endParaRPr lang="pt-BR" sz="22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D3F4CB0-DFA2-88FF-3509-32B2FA182BFC}"/>
                </a:ext>
              </a:extLst>
            </p:cNvPr>
            <p:cNvSpPr/>
            <p:nvPr/>
          </p:nvSpPr>
          <p:spPr>
            <a:xfrm>
              <a:off x="955026" y="5500503"/>
              <a:ext cx="2110881" cy="806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600" extrusionOk="0">
                  <a:moveTo>
                    <a:pt x="20529" y="21600"/>
                  </a:moveTo>
                  <a:lnTo>
                    <a:pt x="1037" y="21600"/>
                  </a:lnTo>
                  <a:cubicBezTo>
                    <a:pt x="440" y="21600"/>
                    <a:pt x="-37" y="20243"/>
                    <a:pt x="3" y="18783"/>
                  </a:cubicBezTo>
                  <a:cubicBezTo>
                    <a:pt x="122" y="12939"/>
                    <a:pt x="1156" y="0"/>
                    <a:pt x="7322" y="0"/>
                  </a:cubicBezTo>
                  <a:cubicBezTo>
                    <a:pt x="7322" y="0"/>
                    <a:pt x="7561" y="12417"/>
                    <a:pt x="12056" y="12417"/>
                  </a:cubicBezTo>
                  <a:lnTo>
                    <a:pt x="20529" y="12417"/>
                  </a:lnTo>
                  <a:cubicBezTo>
                    <a:pt x="21086" y="12417"/>
                    <a:pt x="21563" y="13670"/>
                    <a:pt x="21563" y="15130"/>
                  </a:cubicBezTo>
                  <a:lnTo>
                    <a:pt x="21563" y="18991"/>
                  </a:lnTo>
                  <a:cubicBezTo>
                    <a:pt x="21563" y="20452"/>
                    <a:pt x="21086" y="21600"/>
                    <a:pt x="20529" y="21600"/>
                  </a:cubicBezTo>
                  <a:close/>
                </a:path>
              </a:pathLst>
            </a:custGeom>
            <a:solidFill>
              <a:srgbClr val="7F7F7F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>
                <a:defRPr sz="3000">
                  <a:solidFill>
                    <a:srgbClr val="FFFFFF"/>
                  </a:solidFill>
                </a:defRPr>
              </a:pPr>
              <a:endParaRPr lang="pt-BR" sz="22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84E33FD9-E96A-32EB-A29E-CD709E1E6813}"/>
                </a:ext>
              </a:extLst>
            </p:cNvPr>
            <p:cNvSpPr/>
            <p:nvPr/>
          </p:nvSpPr>
          <p:spPr>
            <a:xfrm>
              <a:off x="838200" y="3163992"/>
              <a:ext cx="1557140" cy="2336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47" h="21244" extrusionOk="0">
                  <a:moveTo>
                    <a:pt x="19947" y="16287"/>
                  </a:moveTo>
                  <a:lnTo>
                    <a:pt x="19947" y="17880"/>
                  </a:lnTo>
                  <a:cubicBezTo>
                    <a:pt x="19947" y="19721"/>
                    <a:pt x="17852" y="21244"/>
                    <a:pt x="15208" y="21244"/>
                  </a:cubicBezTo>
                  <a:lnTo>
                    <a:pt x="8623" y="21244"/>
                  </a:lnTo>
                  <a:lnTo>
                    <a:pt x="4882" y="18588"/>
                  </a:lnTo>
                  <a:cubicBezTo>
                    <a:pt x="-1204" y="14268"/>
                    <a:pt x="-1653" y="7399"/>
                    <a:pt x="3834" y="2725"/>
                  </a:cubicBezTo>
                  <a:lnTo>
                    <a:pt x="6229" y="671"/>
                  </a:lnTo>
                  <a:cubicBezTo>
                    <a:pt x="7426" y="-356"/>
                    <a:pt x="9771" y="-179"/>
                    <a:pt x="10619" y="1025"/>
                  </a:cubicBezTo>
                  <a:lnTo>
                    <a:pt x="10619" y="1025"/>
                  </a:lnTo>
                  <a:cubicBezTo>
                    <a:pt x="11068" y="1698"/>
                    <a:pt x="10968" y="2512"/>
                    <a:pt x="10269" y="3079"/>
                  </a:cubicBezTo>
                  <a:lnTo>
                    <a:pt x="8424" y="4637"/>
                  </a:lnTo>
                  <a:cubicBezTo>
                    <a:pt x="4283" y="8142"/>
                    <a:pt x="4583" y="13348"/>
                    <a:pt x="9172" y="16570"/>
                  </a:cubicBezTo>
                  <a:lnTo>
                    <a:pt x="9471" y="16782"/>
                  </a:lnTo>
                  <a:cubicBezTo>
                    <a:pt x="10619" y="17597"/>
                    <a:pt x="12165" y="18057"/>
                    <a:pt x="13761" y="18057"/>
                  </a:cubicBezTo>
                  <a:lnTo>
                    <a:pt x="13761" y="18057"/>
                  </a:lnTo>
                  <a:cubicBezTo>
                    <a:pt x="15108" y="18057"/>
                    <a:pt x="16256" y="17278"/>
                    <a:pt x="16256" y="16287"/>
                  </a:cubicBezTo>
                  <a:lnTo>
                    <a:pt x="16256" y="16287"/>
                  </a:lnTo>
                  <a:cubicBezTo>
                    <a:pt x="16256" y="15791"/>
                    <a:pt x="16804" y="15401"/>
                    <a:pt x="17503" y="15401"/>
                  </a:cubicBezTo>
                  <a:lnTo>
                    <a:pt x="18700" y="15437"/>
                  </a:lnTo>
                  <a:cubicBezTo>
                    <a:pt x="19448" y="15401"/>
                    <a:pt x="19947" y="15791"/>
                    <a:pt x="19947" y="16287"/>
                  </a:cubicBezTo>
                  <a:close/>
                </a:path>
              </a:pathLst>
            </a:custGeom>
            <a:solidFill>
              <a:srgbClr val="7F7F7F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>
                <a:defRPr sz="3000">
                  <a:solidFill>
                    <a:srgbClr val="FFFFFF"/>
                  </a:solidFill>
                </a:defRPr>
              </a:pPr>
              <a:endParaRPr lang="pt-BR" sz="22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9B48659A-06DA-490D-D151-F903C20450C8}"/>
                </a:ext>
              </a:extLst>
            </p:cNvPr>
            <p:cNvSpPr/>
            <p:nvPr/>
          </p:nvSpPr>
          <p:spPr>
            <a:xfrm>
              <a:off x="1110793" y="2891399"/>
              <a:ext cx="856721" cy="856721"/>
            </a:xfrm>
            <a:prstGeom prst="ellipse">
              <a:avLst/>
            </a:prstGeom>
            <a:solidFill>
              <a:srgbClr val="D9D9D9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>
                <a:defRPr sz="3000">
                  <a:solidFill>
                    <a:srgbClr val="FFFFFF"/>
                  </a:solidFill>
                </a:defRPr>
              </a:pPr>
              <a:endParaRPr lang="pt-BR" sz="22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4B2B4512-F3DA-F657-3BE6-3CE5890DE963}"/>
                </a:ext>
              </a:extLst>
            </p:cNvPr>
            <p:cNvSpPr/>
            <p:nvPr/>
          </p:nvSpPr>
          <p:spPr>
            <a:xfrm>
              <a:off x="1286031" y="3066637"/>
              <a:ext cx="506244" cy="506244"/>
            </a:xfrm>
            <a:prstGeom prst="ellipse">
              <a:avLst/>
            </a:prstGeom>
            <a:solidFill>
              <a:srgbClr val="F2F2F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>
                <a:defRPr sz="3000">
                  <a:solidFill>
                    <a:srgbClr val="FFFFFF"/>
                  </a:solidFill>
                </a:defRPr>
              </a:pPr>
              <a:endParaRPr lang="pt-BR" sz="22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05D56005-AABA-3F64-F16D-8C12C7BD4ACD}"/>
                </a:ext>
              </a:extLst>
            </p:cNvPr>
            <p:cNvSpPr/>
            <p:nvPr/>
          </p:nvSpPr>
          <p:spPr>
            <a:xfrm>
              <a:off x="1266560" y="5150026"/>
              <a:ext cx="521818" cy="521818"/>
            </a:xfrm>
            <a:prstGeom prst="ellipse">
              <a:avLst/>
            </a:prstGeom>
            <a:solidFill>
              <a:srgbClr val="D9D9D9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>
                <a:defRPr sz="3000">
                  <a:solidFill>
                    <a:srgbClr val="FFFFFF"/>
                  </a:solidFill>
                </a:defRPr>
              </a:pPr>
              <a:endParaRPr lang="pt-BR" sz="22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C2823765-618F-5C83-3BE3-479297BBFEA4}"/>
                </a:ext>
              </a:extLst>
            </p:cNvPr>
            <p:cNvSpPr/>
            <p:nvPr/>
          </p:nvSpPr>
          <p:spPr>
            <a:xfrm>
              <a:off x="1379487" y="5262953"/>
              <a:ext cx="295964" cy="295964"/>
            </a:xfrm>
            <a:prstGeom prst="ellipse">
              <a:avLst/>
            </a:prstGeom>
            <a:solidFill>
              <a:srgbClr val="F2F2F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>
                <a:defRPr sz="3000">
                  <a:solidFill>
                    <a:srgbClr val="FFFFFF"/>
                  </a:solidFill>
                </a:defRPr>
              </a:pPr>
              <a:endParaRPr lang="pt-BR" sz="22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998D051-1864-DAC8-F23A-EBB273A73ED5}"/>
              </a:ext>
            </a:extLst>
          </p:cNvPr>
          <p:cNvGrpSpPr>
            <a:grpSpLocks noChangeAspect="1"/>
          </p:cNvGrpSpPr>
          <p:nvPr/>
        </p:nvGrpSpPr>
        <p:grpSpPr>
          <a:xfrm>
            <a:off x="3275856" y="1492748"/>
            <a:ext cx="5802316" cy="4600548"/>
            <a:chOff x="3923928" y="1804419"/>
            <a:chExt cx="4591851" cy="3640793"/>
          </a:xfrm>
        </p:grpSpPr>
        <p:grpSp>
          <p:nvGrpSpPr>
            <p:cNvPr id="15" name="Group 3">
              <a:extLst>
                <a:ext uri="{FF2B5EF4-FFF2-40B4-BE49-F238E27FC236}">
                  <a16:creationId xmlns:a16="http://schemas.microsoft.com/office/drawing/2014/main" id="{A8E60CD8-AB02-724D-CCC7-31805D727011}"/>
                </a:ext>
              </a:extLst>
            </p:cNvPr>
            <p:cNvGrpSpPr/>
            <p:nvPr/>
          </p:nvGrpSpPr>
          <p:grpSpPr>
            <a:xfrm>
              <a:off x="3923928" y="1804419"/>
              <a:ext cx="4591851" cy="828718"/>
              <a:chOff x="5374207" y="1712749"/>
              <a:chExt cx="6122468" cy="1104957"/>
            </a:xfrm>
          </p:grpSpPr>
          <p:grpSp>
            <p:nvGrpSpPr>
              <p:cNvPr id="16" name="Group 4">
                <a:extLst>
                  <a:ext uri="{FF2B5EF4-FFF2-40B4-BE49-F238E27FC236}">
                    <a16:creationId xmlns:a16="http://schemas.microsoft.com/office/drawing/2014/main" id="{89B7CBAD-716C-AC9A-13E2-3D0EE85B4BA5}"/>
                  </a:ext>
                </a:extLst>
              </p:cNvPr>
              <p:cNvGrpSpPr/>
              <p:nvPr/>
            </p:nvGrpSpPr>
            <p:grpSpPr>
              <a:xfrm>
                <a:off x="5374207" y="1712749"/>
                <a:ext cx="6122468" cy="1104957"/>
                <a:chOff x="5297213" y="1481959"/>
                <a:chExt cx="6122468" cy="1104957"/>
              </a:xfrm>
            </p:grpSpPr>
            <p:sp>
              <p:nvSpPr>
                <p:cNvPr id="19" name="Rectangle: Rounded Corners 2">
                  <a:extLst>
                    <a:ext uri="{FF2B5EF4-FFF2-40B4-BE49-F238E27FC236}">
                      <a16:creationId xmlns:a16="http://schemas.microsoft.com/office/drawing/2014/main" id="{8F0818F8-AC71-DADB-D114-6319CEEF2234}"/>
                    </a:ext>
                  </a:extLst>
                </p:cNvPr>
                <p:cNvSpPr/>
                <p:nvPr/>
              </p:nvSpPr>
              <p:spPr>
                <a:xfrm>
                  <a:off x="5980385" y="1481960"/>
                  <a:ext cx="5439296" cy="1104956"/>
                </a:xfrm>
                <a:custGeom>
                  <a:avLst/>
                  <a:gdLst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39296" h="1104956">
                      <a:moveTo>
                        <a:pt x="0" y="562988"/>
                      </a:moveTo>
                      <a:cubicBezTo>
                        <a:pt x="273269" y="1046140"/>
                        <a:pt x="-120509" y="0"/>
                        <a:pt x="184616" y="0"/>
                      </a:cubicBezTo>
                      <a:lnTo>
                        <a:pt x="4886818" y="0"/>
                      </a:lnTo>
                      <a:cubicBezTo>
                        <a:pt x="5191943" y="0"/>
                        <a:pt x="5439296" y="247353"/>
                        <a:pt x="5439296" y="552478"/>
                      </a:cubicBezTo>
                      <a:lnTo>
                        <a:pt x="5439296" y="552478"/>
                      </a:lnTo>
                      <a:cubicBezTo>
                        <a:pt x="5439296" y="857603"/>
                        <a:pt x="5191943" y="1104956"/>
                        <a:pt x="4886818" y="1104956"/>
                      </a:cubicBezTo>
                      <a:lnTo>
                        <a:pt x="184616" y="1104956"/>
                      </a:lnTo>
                      <a:cubicBezTo>
                        <a:pt x="-120509" y="1104956"/>
                        <a:pt x="241738" y="500250"/>
                        <a:pt x="0" y="56298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400" dirty="0">
                    <a:solidFill>
                      <a:prstClr val="white"/>
                    </a:solidFill>
                    <a:latin typeface="Gotham HTF"/>
                  </a:endParaRPr>
                </a:p>
              </p:txBody>
            </p:sp>
            <p:sp>
              <p:nvSpPr>
                <p:cNvPr id="20" name="Isosceles Triangle 8">
                  <a:extLst>
                    <a:ext uri="{FF2B5EF4-FFF2-40B4-BE49-F238E27FC236}">
                      <a16:creationId xmlns:a16="http://schemas.microsoft.com/office/drawing/2014/main" id="{AECD8D2C-EDFB-9A7C-5D0C-F5A4BD4030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97213" y="1481959"/>
                  <a:ext cx="1639613" cy="1104956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400" dirty="0">
                    <a:solidFill>
                      <a:prstClr val="white"/>
                    </a:solidFill>
                    <a:latin typeface="Gotham HTF"/>
                  </a:endParaRPr>
                </a:p>
              </p:txBody>
            </p:sp>
          </p:grpSp>
          <p:sp>
            <p:nvSpPr>
              <p:cNvPr id="18" name="TextBox 82">
                <a:extLst>
                  <a:ext uri="{FF2B5EF4-FFF2-40B4-BE49-F238E27FC236}">
                    <a16:creationId xmlns:a16="http://schemas.microsoft.com/office/drawing/2014/main" id="{AF0CAF78-04AB-D0B4-FA43-8FE116598813}"/>
                  </a:ext>
                </a:extLst>
              </p:cNvPr>
              <p:cNvSpPr txBox="1"/>
              <p:nvPr/>
            </p:nvSpPr>
            <p:spPr>
              <a:xfrm>
                <a:off x="7123775" y="1989184"/>
                <a:ext cx="3935055" cy="55208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latin typeface="Gotham HTF"/>
                    <a:cs typeface="Gotham HTF Light"/>
                  </a:rPr>
                  <a:t>As CNN (Convolutional Neural Networks) </a:t>
                </a:r>
                <a:r>
                  <a:rPr lang="en-US" sz="1400" dirty="0" err="1">
                    <a:latin typeface="Gotham HTF"/>
                    <a:cs typeface="Gotham HTF Light"/>
                  </a:rPr>
                  <a:t>são</a:t>
                </a:r>
                <a:r>
                  <a:rPr lang="en-US" sz="1400" dirty="0">
                    <a:latin typeface="Gotham HTF"/>
                    <a:cs typeface="Gotham HTF Light"/>
                  </a:rPr>
                  <a:t> </a:t>
                </a:r>
                <a:r>
                  <a:rPr lang="en-US" sz="1400" dirty="0" err="1">
                    <a:latin typeface="Gotham HTF"/>
                    <a:cs typeface="Gotham HTF Light"/>
                  </a:rPr>
                  <a:t>usada</a:t>
                </a:r>
                <a:r>
                  <a:rPr lang="en-US" sz="1400" dirty="0">
                    <a:latin typeface="Gotham HTF"/>
                    <a:cs typeface="Gotham HTF Light"/>
                  </a:rPr>
                  <a:t> para </a:t>
                </a:r>
                <a:r>
                  <a:rPr lang="en-US" sz="14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reconhecimento</a:t>
                </a:r>
                <a:r>
                  <a:rPr lang="en-US" sz="14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visual</a:t>
                </a:r>
                <a:endParaRPr lang="pt-BR" sz="1400" dirty="0">
                  <a:solidFill>
                    <a:prstClr val="black"/>
                  </a:solidFill>
                  <a:latin typeface="Gotham HTF"/>
                </a:endParaRPr>
              </a:p>
            </p:txBody>
          </p:sp>
        </p:grpSp>
        <p:grpSp>
          <p:nvGrpSpPr>
            <p:cNvPr id="21" name="Group 9">
              <a:extLst>
                <a:ext uri="{FF2B5EF4-FFF2-40B4-BE49-F238E27FC236}">
                  <a16:creationId xmlns:a16="http://schemas.microsoft.com/office/drawing/2014/main" id="{31C43BE0-1C58-EC73-993E-A8050D79C9A6}"/>
                </a:ext>
              </a:extLst>
            </p:cNvPr>
            <p:cNvGrpSpPr/>
            <p:nvPr/>
          </p:nvGrpSpPr>
          <p:grpSpPr>
            <a:xfrm>
              <a:off x="3923928" y="2741778"/>
              <a:ext cx="4591851" cy="828718"/>
              <a:chOff x="5374207" y="3170811"/>
              <a:chExt cx="6122468" cy="1104957"/>
            </a:xfrm>
          </p:grpSpPr>
          <p:grpSp>
            <p:nvGrpSpPr>
              <p:cNvPr id="22" name="Group 10">
                <a:extLst>
                  <a:ext uri="{FF2B5EF4-FFF2-40B4-BE49-F238E27FC236}">
                    <a16:creationId xmlns:a16="http://schemas.microsoft.com/office/drawing/2014/main" id="{7FFFDCFE-CA47-1AE8-DC60-82FEEB8D55F9}"/>
                  </a:ext>
                </a:extLst>
              </p:cNvPr>
              <p:cNvGrpSpPr/>
              <p:nvPr/>
            </p:nvGrpSpPr>
            <p:grpSpPr>
              <a:xfrm>
                <a:off x="5374207" y="3170811"/>
                <a:ext cx="6122468" cy="1104957"/>
                <a:chOff x="5297213" y="1481959"/>
                <a:chExt cx="6122468" cy="1104957"/>
              </a:xfrm>
            </p:grpSpPr>
            <p:sp>
              <p:nvSpPr>
                <p:cNvPr id="25" name="Rectangle: Rounded Corners 2">
                  <a:extLst>
                    <a:ext uri="{FF2B5EF4-FFF2-40B4-BE49-F238E27FC236}">
                      <a16:creationId xmlns:a16="http://schemas.microsoft.com/office/drawing/2014/main" id="{B473BECD-B2A1-C05E-46DF-E2FF0130CD02}"/>
                    </a:ext>
                  </a:extLst>
                </p:cNvPr>
                <p:cNvSpPr/>
                <p:nvPr/>
              </p:nvSpPr>
              <p:spPr>
                <a:xfrm>
                  <a:off x="5980385" y="1481960"/>
                  <a:ext cx="5439296" cy="1104956"/>
                </a:xfrm>
                <a:custGeom>
                  <a:avLst/>
                  <a:gdLst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39296" h="1104956">
                      <a:moveTo>
                        <a:pt x="0" y="562988"/>
                      </a:moveTo>
                      <a:cubicBezTo>
                        <a:pt x="273269" y="1046140"/>
                        <a:pt x="-120509" y="0"/>
                        <a:pt x="184616" y="0"/>
                      </a:cubicBezTo>
                      <a:lnTo>
                        <a:pt x="4886818" y="0"/>
                      </a:lnTo>
                      <a:cubicBezTo>
                        <a:pt x="5191943" y="0"/>
                        <a:pt x="5439296" y="247353"/>
                        <a:pt x="5439296" y="552478"/>
                      </a:cubicBezTo>
                      <a:lnTo>
                        <a:pt x="5439296" y="552478"/>
                      </a:lnTo>
                      <a:cubicBezTo>
                        <a:pt x="5439296" y="857603"/>
                        <a:pt x="5191943" y="1104956"/>
                        <a:pt x="4886818" y="1104956"/>
                      </a:cubicBezTo>
                      <a:lnTo>
                        <a:pt x="184616" y="1104956"/>
                      </a:lnTo>
                      <a:cubicBezTo>
                        <a:pt x="-120509" y="1104956"/>
                        <a:pt x="241738" y="500250"/>
                        <a:pt x="0" y="56298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400" dirty="0">
                    <a:solidFill>
                      <a:prstClr val="white"/>
                    </a:solidFill>
                    <a:latin typeface="Gotham HTF"/>
                  </a:endParaRPr>
                </a:p>
              </p:txBody>
            </p:sp>
            <p:sp>
              <p:nvSpPr>
                <p:cNvPr id="26" name="Isosceles Triangle 14">
                  <a:extLst>
                    <a:ext uri="{FF2B5EF4-FFF2-40B4-BE49-F238E27FC236}">
                      <a16:creationId xmlns:a16="http://schemas.microsoft.com/office/drawing/2014/main" id="{E9F6435E-24DE-BCE0-42FC-0C2B2C50D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97213" y="1481959"/>
                  <a:ext cx="1639613" cy="1104956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400" dirty="0">
                    <a:solidFill>
                      <a:prstClr val="white"/>
                    </a:solidFill>
                    <a:latin typeface="Gotham HTF"/>
                  </a:endParaRPr>
                </a:p>
              </p:txBody>
            </p:sp>
          </p:grpSp>
          <p:sp>
            <p:nvSpPr>
              <p:cNvPr id="24" name="TextBox 82">
                <a:extLst>
                  <a:ext uri="{FF2B5EF4-FFF2-40B4-BE49-F238E27FC236}">
                    <a16:creationId xmlns:a16="http://schemas.microsoft.com/office/drawing/2014/main" id="{80051647-C45F-EEB1-8FC3-514B55529525}"/>
                  </a:ext>
                </a:extLst>
              </p:cNvPr>
              <p:cNvSpPr txBox="1"/>
              <p:nvPr/>
            </p:nvSpPr>
            <p:spPr>
              <a:xfrm>
                <a:off x="7200666" y="3351205"/>
                <a:ext cx="3935055" cy="744171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ED265B"/>
                  </a:buClr>
                </a:pPr>
                <a:r>
                  <a:rPr lang="en-US" sz="1400" dirty="0" err="1">
                    <a:latin typeface="Gotham HTF"/>
                    <a:cs typeface="Gotham HTF Light"/>
                  </a:rPr>
                  <a:t>Baseiam</a:t>
                </a:r>
                <a:r>
                  <a:rPr lang="en-US" sz="1400" dirty="0">
                    <a:latin typeface="Gotham HTF"/>
                    <a:cs typeface="Gotham HTF Light"/>
                  </a:rPr>
                  <a:t>-se </a:t>
                </a:r>
                <a:r>
                  <a:rPr lang="en-US" sz="1400" dirty="0" err="1">
                    <a:latin typeface="Gotham HTF"/>
                    <a:cs typeface="Gotham HTF Light"/>
                  </a:rPr>
                  <a:t>nos</a:t>
                </a:r>
                <a:r>
                  <a:rPr lang="en-US" sz="1400" dirty="0">
                    <a:latin typeface="Gotham HTF"/>
                    <a:cs typeface="Gotham HTF Light"/>
                  </a:rPr>
                  <a:t> </a:t>
                </a:r>
                <a:r>
                  <a:rPr lang="en-US" sz="1400" dirty="0" err="1">
                    <a:latin typeface="Gotham HTF"/>
                    <a:cs typeface="Gotham HTF Light"/>
                  </a:rPr>
                  <a:t>conceitos</a:t>
                </a:r>
                <a:r>
                  <a:rPr lang="en-US" sz="1400" dirty="0">
                    <a:latin typeface="Gotham HTF"/>
                    <a:cs typeface="Gotham HTF Light"/>
                  </a:rPr>
                  <a:t> </a:t>
                </a:r>
                <a:r>
                  <a:rPr lang="en-US" sz="1400" dirty="0" err="1">
                    <a:latin typeface="Gotham HTF"/>
                    <a:cs typeface="Gotham HTF Light"/>
                  </a:rPr>
                  <a:t>conhecidos</a:t>
                </a:r>
                <a:r>
                  <a:rPr lang="en-US" sz="1400" dirty="0">
                    <a:latin typeface="Gotham HTF"/>
                    <a:cs typeface="Gotham HTF Light"/>
                  </a:rPr>
                  <a:t> </a:t>
                </a:r>
                <a:r>
                  <a:rPr lang="en-US" sz="1400" dirty="0" err="1">
                    <a:latin typeface="Gotham HTF"/>
                    <a:cs typeface="Gotham HTF Light"/>
                  </a:rPr>
                  <a:t>sobre</a:t>
                </a:r>
                <a:r>
                  <a:rPr lang="en-US" sz="1400" dirty="0">
                    <a:latin typeface="Gotham HTF"/>
                    <a:cs typeface="Gotham HTF Light"/>
                  </a:rPr>
                  <a:t> a </a:t>
                </a:r>
                <a:r>
                  <a:rPr lang="en-US" sz="14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visão</a:t>
                </a:r>
                <a:r>
                  <a:rPr lang="en-US" sz="14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4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humana</a:t>
                </a:r>
                <a:r>
                  <a:rPr lang="en-US" sz="1400" dirty="0">
                    <a:latin typeface="Gotham HTF"/>
                    <a:cs typeface="Gotham HTF Light"/>
                  </a:rPr>
                  <a:t>;</a:t>
                </a:r>
              </a:p>
            </p:txBody>
          </p:sp>
        </p:grpSp>
        <p:grpSp>
          <p:nvGrpSpPr>
            <p:cNvPr id="27" name="Group 15">
              <a:extLst>
                <a:ext uri="{FF2B5EF4-FFF2-40B4-BE49-F238E27FC236}">
                  <a16:creationId xmlns:a16="http://schemas.microsoft.com/office/drawing/2014/main" id="{3AD16F0C-F9AC-4A5F-1F53-A3AE4EB2CF12}"/>
                </a:ext>
              </a:extLst>
            </p:cNvPr>
            <p:cNvGrpSpPr/>
            <p:nvPr/>
          </p:nvGrpSpPr>
          <p:grpSpPr>
            <a:xfrm>
              <a:off x="3923928" y="3679137"/>
              <a:ext cx="4591851" cy="828717"/>
              <a:chOff x="5374207" y="4628873"/>
              <a:chExt cx="6122468" cy="1104956"/>
            </a:xfrm>
          </p:grpSpPr>
          <p:grpSp>
            <p:nvGrpSpPr>
              <p:cNvPr id="28" name="Group 16">
                <a:extLst>
                  <a:ext uri="{FF2B5EF4-FFF2-40B4-BE49-F238E27FC236}">
                    <a16:creationId xmlns:a16="http://schemas.microsoft.com/office/drawing/2014/main" id="{63181C07-6BB3-E89E-ECF2-7603B306596C}"/>
                  </a:ext>
                </a:extLst>
              </p:cNvPr>
              <p:cNvGrpSpPr/>
              <p:nvPr/>
            </p:nvGrpSpPr>
            <p:grpSpPr>
              <a:xfrm>
                <a:off x="5374207" y="4628873"/>
                <a:ext cx="6122468" cy="1104956"/>
                <a:chOff x="5297213" y="1481959"/>
                <a:chExt cx="6122468" cy="1104956"/>
              </a:xfrm>
            </p:grpSpPr>
            <p:sp>
              <p:nvSpPr>
                <p:cNvPr id="31" name="Rectangle: Rounded Corners 2">
                  <a:extLst>
                    <a:ext uri="{FF2B5EF4-FFF2-40B4-BE49-F238E27FC236}">
                      <a16:creationId xmlns:a16="http://schemas.microsoft.com/office/drawing/2014/main" id="{8A418C6C-9DD8-CFFD-66D2-8DF73975CCE0}"/>
                    </a:ext>
                  </a:extLst>
                </p:cNvPr>
                <p:cNvSpPr/>
                <p:nvPr/>
              </p:nvSpPr>
              <p:spPr>
                <a:xfrm>
                  <a:off x="5980385" y="1481959"/>
                  <a:ext cx="5439296" cy="1104956"/>
                </a:xfrm>
                <a:custGeom>
                  <a:avLst/>
                  <a:gdLst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39296" h="1104956">
                      <a:moveTo>
                        <a:pt x="0" y="562988"/>
                      </a:moveTo>
                      <a:cubicBezTo>
                        <a:pt x="273269" y="1046140"/>
                        <a:pt x="-120509" y="0"/>
                        <a:pt x="184616" y="0"/>
                      </a:cubicBezTo>
                      <a:lnTo>
                        <a:pt x="4886818" y="0"/>
                      </a:lnTo>
                      <a:cubicBezTo>
                        <a:pt x="5191943" y="0"/>
                        <a:pt x="5439296" y="247353"/>
                        <a:pt x="5439296" y="552478"/>
                      </a:cubicBezTo>
                      <a:lnTo>
                        <a:pt x="5439296" y="552478"/>
                      </a:lnTo>
                      <a:cubicBezTo>
                        <a:pt x="5439296" y="857603"/>
                        <a:pt x="5191943" y="1104956"/>
                        <a:pt x="4886818" y="1104956"/>
                      </a:cubicBezTo>
                      <a:lnTo>
                        <a:pt x="184616" y="1104956"/>
                      </a:lnTo>
                      <a:cubicBezTo>
                        <a:pt x="-120509" y="1104956"/>
                        <a:pt x="241738" y="500250"/>
                        <a:pt x="0" y="56298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400" dirty="0">
                    <a:solidFill>
                      <a:prstClr val="white"/>
                    </a:solidFill>
                    <a:latin typeface="Gotham HTF"/>
                  </a:endParaRPr>
                </a:p>
              </p:txBody>
            </p:sp>
            <p:sp>
              <p:nvSpPr>
                <p:cNvPr id="32" name="Isosceles Triangle 20">
                  <a:extLst>
                    <a:ext uri="{FF2B5EF4-FFF2-40B4-BE49-F238E27FC236}">
                      <a16:creationId xmlns:a16="http://schemas.microsoft.com/office/drawing/2014/main" id="{022C8ECC-3227-7C9F-CB8B-DBFA21D22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97213" y="1481959"/>
                  <a:ext cx="1639613" cy="110495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400" dirty="0">
                    <a:solidFill>
                      <a:prstClr val="white"/>
                    </a:solidFill>
                    <a:latin typeface="Gotham HTF"/>
                  </a:endParaRPr>
                </a:p>
              </p:txBody>
            </p:sp>
          </p:grpSp>
          <p:sp>
            <p:nvSpPr>
              <p:cNvPr id="30" name="TextBox 82">
                <a:extLst>
                  <a:ext uri="{FF2B5EF4-FFF2-40B4-BE49-F238E27FC236}">
                    <a16:creationId xmlns:a16="http://schemas.microsoft.com/office/drawing/2014/main" id="{5B3E1E52-5AF0-599B-0165-4697760ADAE7}"/>
                  </a:ext>
                </a:extLst>
              </p:cNvPr>
              <p:cNvSpPr txBox="1"/>
              <p:nvPr/>
            </p:nvSpPr>
            <p:spPr>
              <a:xfrm>
                <a:off x="7287720" y="4809267"/>
                <a:ext cx="3935055" cy="744172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ED265B"/>
                  </a:buClr>
                </a:pPr>
                <a:r>
                  <a:rPr lang="en-US" sz="14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Considera</a:t>
                </a:r>
                <a:r>
                  <a:rPr lang="en-US" sz="14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a </a:t>
                </a:r>
                <a:r>
                  <a:rPr lang="en-US" sz="14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relação</a:t>
                </a:r>
                <a:r>
                  <a:rPr lang="en-US" sz="14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entre </a:t>
                </a:r>
                <a:r>
                  <a:rPr lang="en-US" sz="14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os</a:t>
                </a:r>
                <a:r>
                  <a:rPr lang="en-US" sz="14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pixels </a:t>
                </a:r>
                <a:r>
                  <a:rPr lang="en-US" sz="14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vizinhos</a:t>
                </a:r>
                <a:r>
                  <a:rPr lang="en-US" sz="14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400" dirty="0">
                    <a:latin typeface="Gotham HTF"/>
                    <a:cs typeface="Gotham HTF Light"/>
                  </a:rPr>
                  <a:t>para </a:t>
                </a:r>
                <a:r>
                  <a:rPr lang="en-US" sz="1400" dirty="0" err="1">
                    <a:latin typeface="Gotham HTF"/>
                    <a:cs typeface="Gotham HTF Light"/>
                  </a:rPr>
                  <a:t>determinar</a:t>
                </a:r>
                <a:r>
                  <a:rPr lang="en-US" sz="1400" dirty="0">
                    <a:latin typeface="Gotham HTF"/>
                    <a:cs typeface="Gotham HTF Light"/>
                  </a:rPr>
                  <a:t> contornos, </a:t>
                </a:r>
                <a:r>
                  <a:rPr lang="en-US" sz="1400" dirty="0" err="1">
                    <a:latin typeface="Gotham HTF"/>
                    <a:cs typeface="Gotham HTF Light"/>
                  </a:rPr>
                  <a:t>texturas</a:t>
                </a:r>
                <a:r>
                  <a:rPr lang="en-US" sz="1400" dirty="0">
                    <a:latin typeface="Gotham HTF"/>
                    <a:cs typeface="Gotham HTF Light"/>
                  </a:rPr>
                  <a:t> e </a:t>
                </a:r>
                <a:r>
                  <a:rPr lang="en-US" sz="1400" dirty="0" err="1">
                    <a:latin typeface="Gotham HTF"/>
                    <a:cs typeface="Gotham HTF Light"/>
                  </a:rPr>
                  <a:t>profundidades</a:t>
                </a:r>
                <a:r>
                  <a:rPr lang="en-US" sz="1400" dirty="0">
                    <a:latin typeface="Gotham HTF"/>
                    <a:cs typeface="Gotham HTF Light"/>
                  </a:rPr>
                  <a:t>;</a:t>
                </a:r>
              </a:p>
            </p:txBody>
          </p:sp>
        </p:grpSp>
        <p:grpSp>
          <p:nvGrpSpPr>
            <p:cNvPr id="33" name="Group 21">
              <a:extLst>
                <a:ext uri="{FF2B5EF4-FFF2-40B4-BE49-F238E27FC236}">
                  <a16:creationId xmlns:a16="http://schemas.microsoft.com/office/drawing/2014/main" id="{1295EF35-A5BB-9D7D-F780-F3809E8A6709}"/>
                </a:ext>
              </a:extLst>
            </p:cNvPr>
            <p:cNvGrpSpPr/>
            <p:nvPr/>
          </p:nvGrpSpPr>
          <p:grpSpPr>
            <a:xfrm>
              <a:off x="3923928" y="4616495"/>
              <a:ext cx="4591851" cy="828717"/>
              <a:chOff x="5374207" y="4628873"/>
              <a:chExt cx="6122468" cy="1104956"/>
            </a:xfrm>
          </p:grpSpPr>
          <p:grpSp>
            <p:nvGrpSpPr>
              <p:cNvPr id="34" name="Group 22">
                <a:extLst>
                  <a:ext uri="{FF2B5EF4-FFF2-40B4-BE49-F238E27FC236}">
                    <a16:creationId xmlns:a16="http://schemas.microsoft.com/office/drawing/2014/main" id="{DEDC1D8A-FD5F-4940-612A-7D1C596CF952}"/>
                  </a:ext>
                </a:extLst>
              </p:cNvPr>
              <p:cNvGrpSpPr/>
              <p:nvPr/>
            </p:nvGrpSpPr>
            <p:grpSpPr>
              <a:xfrm>
                <a:off x="5374207" y="4628873"/>
                <a:ext cx="6122468" cy="1104956"/>
                <a:chOff x="5297213" y="1481959"/>
                <a:chExt cx="6122468" cy="1104956"/>
              </a:xfrm>
            </p:grpSpPr>
            <p:sp>
              <p:nvSpPr>
                <p:cNvPr id="37" name="Rectangle: Rounded Corners 2">
                  <a:extLst>
                    <a:ext uri="{FF2B5EF4-FFF2-40B4-BE49-F238E27FC236}">
                      <a16:creationId xmlns:a16="http://schemas.microsoft.com/office/drawing/2014/main" id="{B3188E01-72D5-453D-D8AF-26E22C8B356D}"/>
                    </a:ext>
                  </a:extLst>
                </p:cNvPr>
                <p:cNvSpPr/>
                <p:nvPr/>
              </p:nvSpPr>
              <p:spPr>
                <a:xfrm>
                  <a:off x="5980385" y="1481959"/>
                  <a:ext cx="5439296" cy="1104956"/>
                </a:xfrm>
                <a:custGeom>
                  <a:avLst/>
                  <a:gdLst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807158"/>
                    <a:gd name="connsiteY0" fmla="*/ 552478 h 1104956"/>
                    <a:gd name="connsiteX1" fmla="*/ 552478 w 5807158"/>
                    <a:gd name="connsiteY1" fmla="*/ 0 h 1104956"/>
                    <a:gd name="connsiteX2" fmla="*/ 5254680 w 5807158"/>
                    <a:gd name="connsiteY2" fmla="*/ 0 h 1104956"/>
                    <a:gd name="connsiteX3" fmla="*/ 5807158 w 5807158"/>
                    <a:gd name="connsiteY3" fmla="*/ 552478 h 1104956"/>
                    <a:gd name="connsiteX4" fmla="*/ 5807158 w 5807158"/>
                    <a:gd name="connsiteY4" fmla="*/ 552478 h 1104956"/>
                    <a:gd name="connsiteX5" fmla="*/ 5254680 w 5807158"/>
                    <a:gd name="connsiteY5" fmla="*/ 1104956 h 1104956"/>
                    <a:gd name="connsiteX6" fmla="*/ 552478 w 5807158"/>
                    <a:gd name="connsiteY6" fmla="*/ 1104956 h 1104956"/>
                    <a:gd name="connsiteX7" fmla="*/ 0 w 5807158"/>
                    <a:gd name="connsiteY7" fmla="*/ 55247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  <a:gd name="connsiteX0" fmla="*/ 0 w 5439296"/>
                    <a:gd name="connsiteY0" fmla="*/ 562988 h 1104956"/>
                    <a:gd name="connsiteX1" fmla="*/ 184616 w 5439296"/>
                    <a:gd name="connsiteY1" fmla="*/ 0 h 1104956"/>
                    <a:gd name="connsiteX2" fmla="*/ 4886818 w 5439296"/>
                    <a:gd name="connsiteY2" fmla="*/ 0 h 1104956"/>
                    <a:gd name="connsiteX3" fmla="*/ 5439296 w 5439296"/>
                    <a:gd name="connsiteY3" fmla="*/ 552478 h 1104956"/>
                    <a:gd name="connsiteX4" fmla="*/ 5439296 w 5439296"/>
                    <a:gd name="connsiteY4" fmla="*/ 552478 h 1104956"/>
                    <a:gd name="connsiteX5" fmla="*/ 4886818 w 5439296"/>
                    <a:gd name="connsiteY5" fmla="*/ 1104956 h 1104956"/>
                    <a:gd name="connsiteX6" fmla="*/ 184616 w 5439296"/>
                    <a:gd name="connsiteY6" fmla="*/ 1104956 h 1104956"/>
                    <a:gd name="connsiteX7" fmla="*/ 0 w 5439296"/>
                    <a:gd name="connsiteY7" fmla="*/ 562988 h 110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39296" h="1104956">
                      <a:moveTo>
                        <a:pt x="0" y="562988"/>
                      </a:moveTo>
                      <a:cubicBezTo>
                        <a:pt x="273269" y="1046140"/>
                        <a:pt x="-120509" y="0"/>
                        <a:pt x="184616" y="0"/>
                      </a:cubicBezTo>
                      <a:lnTo>
                        <a:pt x="4886818" y="0"/>
                      </a:lnTo>
                      <a:cubicBezTo>
                        <a:pt x="5191943" y="0"/>
                        <a:pt x="5439296" y="247353"/>
                        <a:pt x="5439296" y="552478"/>
                      </a:cubicBezTo>
                      <a:lnTo>
                        <a:pt x="5439296" y="552478"/>
                      </a:lnTo>
                      <a:cubicBezTo>
                        <a:pt x="5439296" y="857603"/>
                        <a:pt x="5191943" y="1104956"/>
                        <a:pt x="4886818" y="1104956"/>
                      </a:cubicBezTo>
                      <a:lnTo>
                        <a:pt x="184616" y="1104956"/>
                      </a:lnTo>
                      <a:cubicBezTo>
                        <a:pt x="-120509" y="1104956"/>
                        <a:pt x="241738" y="500250"/>
                        <a:pt x="0" y="56298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400" dirty="0">
                    <a:solidFill>
                      <a:prstClr val="white"/>
                    </a:solidFill>
                    <a:latin typeface="Gotham HTF"/>
                  </a:endParaRPr>
                </a:p>
              </p:txBody>
            </p:sp>
            <p:sp>
              <p:nvSpPr>
                <p:cNvPr id="38" name="Isosceles Triangle 26">
                  <a:extLst>
                    <a:ext uri="{FF2B5EF4-FFF2-40B4-BE49-F238E27FC236}">
                      <a16:creationId xmlns:a16="http://schemas.microsoft.com/office/drawing/2014/main" id="{E763328E-68EC-9029-2BBD-3658030181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97213" y="1481959"/>
                  <a:ext cx="1639613" cy="1104956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pt-BR" sz="1400" dirty="0">
                    <a:solidFill>
                      <a:srgbClr val="FFCF4A"/>
                    </a:solidFill>
                    <a:latin typeface="Gotham HTF"/>
                  </a:endParaRPr>
                </a:p>
              </p:txBody>
            </p:sp>
          </p:grpSp>
          <p:sp>
            <p:nvSpPr>
              <p:cNvPr id="36" name="TextBox 82">
                <a:extLst>
                  <a:ext uri="{FF2B5EF4-FFF2-40B4-BE49-F238E27FC236}">
                    <a16:creationId xmlns:a16="http://schemas.microsoft.com/office/drawing/2014/main" id="{CB966D7B-BD92-C1DA-1690-DABEA067303D}"/>
                  </a:ext>
                </a:extLst>
              </p:cNvPr>
              <p:cNvSpPr txBox="1"/>
              <p:nvPr/>
            </p:nvSpPr>
            <p:spPr>
              <a:xfrm>
                <a:off x="7287720" y="4791642"/>
                <a:ext cx="3935055" cy="779421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1400" dirty="0">
                    <a:latin typeface="Gotham HTF"/>
                    <a:cs typeface="Gotham HTF Light"/>
                  </a:rPr>
                  <a:t>A </a:t>
                </a:r>
                <a:r>
                  <a:rPr lang="en-US" sz="1400" dirty="0" err="1">
                    <a:latin typeface="Gotham HTF"/>
                    <a:cs typeface="Gotham HTF Light"/>
                  </a:rPr>
                  <a:t>relação</a:t>
                </a:r>
                <a:r>
                  <a:rPr lang="en-US" sz="1400" dirty="0">
                    <a:latin typeface="Gotham HTF"/>
                    <a:cs typeface="Gotham HTF Light"/>
                  </a:rPr>
                  <a:t> é </a:t>
                </a:r>
                <a:r>
                  <a:rPr lang="en-US" sz="1400" dirty="0" err="1">
                    <a:latin typeface="Gotham HTF"/>
                    <a:cs typeface="Gotham HTF Light"/>
                  </a:rPr>
                  <a:t>estipulada</a:t>
                </a:r>
                <a:r>
                  <a:rPr lang="en-US" sz="1400" dirty="0">
                    <a:latin typeface="Gotham HTF"/>
                    <a:cs typeface="Gotham HTF Light"/>
                  </a:rPr>
                  <a:t> </a:t>
                </a:r>
                <a:r>
                  <a:rPr lang="en-US" sz="1400" dirty="0" err="1">
                    <a:latin typeface="Gotham HTF"/>
                    <a:cs typeface="Gotham HTF Light"/>
                  </a:rPr>
                  <a:t>através</a:t>
                </a:r>
                <a:r>
                  <a:rPr lang="en-US" sz="1400" dirty="0">
                    <a:latin typeface="Gotham HTF"/>
                    <a:cs typeface="Gotham HTF Light"/>
                  </a:rPr>
                  <a:t> de </a:t>
                </a:r>
                <a:r>
                  <a:rPr lang="en-US" sz="14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filtros</a:t>
                </a:r>
                <a:r>
                  <a:rPr lang="en-US" sz="1400" dirty="0">
                    <a:latin typeface="Gotham HTF"/>
                    <a:cs typeface="Gotham HTF Light"/>
                  </a:rPr>
                  <a:t>, que </a:t>
                </a:r>
                <a:r>
                  <a:rPr lang="en-US" sz="1400" dirty="0" err="1">
                    <a:latin typeface="Gotham HTF"/>
                    <a:cs typeface="Gotham HTF Light"/>
                  </a:rPr>
                  <a:t>são</a:t>
                </a:r>
                <a:r>
                  <a:rPr lang="en-US" sz="1400" dirty="0">
                    <a:latin typeface="Gotham HTF"/>
                    <a:cs typeface="Gotham HTF Light"/>
                  </a:rPr>
                  <a:t> </a:t>
                </a:r>
                <a:r>
                  <a:rPr lang="en-US" sz="1400" dirty="0" err="1">
                    <a:latin typeface="Gotham HTF"/>
                    <a:cs typeface="Gotham HTF Light"/>
                  </a:rPr>
                  <a:t>aplicados</a:t>
                </a:r>
                <a:r>
                  <a:rPr lang="en-US" sz="1400" dirty="0">
                    <a:latin typeface="Gotham HTF"/>
                    <a:cs typeface="Gotham HTF Light"/>
                  </a:rPr>
                  <a:t> </a:t>
                </a:r>
                <a:r>
                  <a:rPr lang="en-US" sz="1400" dirty="0" err="1">
                    <a:latin typeface="Gotham HTF"/>
                    <a:cs typeface="Gotham HTF Light"/>
                  </a:rPr>
                  <a:t>através</a:t>
                </a:r>
                <a:r>
                  <a:rPr lang="en-US" sz="1400" dirty="0">
                    <a:latin typeface="Gotham HTF"/>
                    <a:cs typeface="Gotham HTF Light"/>
                  </a:rPr>
                  <a:t> de um </a:t>
                </a:r>
                <a:r>
                  <a:rPr lang="en-US" sz="1400" dirty="0" err="1">
                    <a:latin typeface="Gotham HTF"/>
                    <a:cs typeface="Gotham HTF Light"/>
                  </a:rPr>
                  <a:t>processo</a:t>
                </a:r>
                <a:r>
                  <a:rPr lang="en-US" sz="1400" dirty="0">
                    <a:latin typeface="Gotham HTF"/>
                    <a:cs typeface="Gotham HTF Light"/>
                  </a:rPr>
                  <a:t> </a:t>
                </a:r>
                <a:r>
                  <a:rPr lang="en-US" sz="1400" dirty="0" err="1">
                    <a:latin typeface="Gotham HTF"/>
                    <a:cs typeface="Gotham HTF Light"/>
                  </a:rPr>
                  <a:t>chamado</a:t>
                </a:r>
                <a:r>
                  <a:rPr lang="en-US" sz="1400" dirty="0">
                    <a:latin typeface="Gotham HTF"/>
                    <a:cs typeface="Gotham HTF Light"/>
                  </a:rPr>
                  <a:t> </a:t>
                </a:r>
                <a:r>
                  <a:rPr lang="en-US" sz="14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convolução</a:t>
                </a:r>
                <a:r>
                  <a:rPr lang="en-US" sz="1400" dirty="0">
                    <a:latin typeface="Gotham HTF"/>
                    <a:cs typeface="Gotham HTF Light"/>
                  </a:rPr>
                  <a:t>.</a:t>
                </a:r>
                <a:endParaRPr lang="pt-BR" sz="1400" dirty="0">
                  <a:solidFill>
                    <a:prstClr val="black"/>
                  </a:solidFill>
                  <a:latin typeface="Gotham HTF"/>
                </a:endParaRPr>
              </a:p>
            </p:txBody>
          </p:sp>
        </p:grpSp>
      </p:grpSp>
      <p:grpSp>
        <p:nvGrpSpPr>
          <p:cNvPr id="39" name="Group 1">
            <a:extLst>
              <a:ext uri="{FF2B5EF4-FFF2-40B4-BE49-F238E27FC236}">
                <a16:creationId xmlns:a16="http://schemas.microsoft.com/office/drawing/2014/main" id="{84D37314-F123-B670-4DEC-2469199B4164}"/>
              </a:ext>
            </a:extLst>
          </p:cNvPr>
          <p:cNvGrpSpPr>
            <a:grpSpLocks noChangeAspect="1"/>
          </p:cNvGrpSpPr>
          <p:nvPr/>
        </p:nvGrpSpPr>
        <p:grpSpPr>
          <a:xfrm>
            <a:off x="2033146" y="4111107"/>
            <a:ext cx="462806" cy="462718"/>
            <a:chOff x="4003243" y="1960273"/>
            <a:chExt cx="4185512" cy="4184711"/>
          </a:xfrm>
        </p:grpSpPr>
        <p:sp>
          <p:nvSpPr>
            <p:cNvPr id="40" name="Freeform: Shape 3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7F7D24DF-4092-669F-798E-AC31C2B39756}"/>
                </a:ext>
              </a:extLst>
            </p:cNvPr>
            <p:cNvSpPr>
              <a:spLocks noChangeAspect="1"/>
            </p:cNvSpPr>
            <p:nvPr>
              <p:custDataLst>
                <p:tags r:id="rId1"/>
              </p:custDataLst>
            </p:nvPr>
          </p:nvSpPr>
          <p:spPr bwMode="auto">
            <a:xfrm>
              <a:off x="6090648" y="3979422"/>
              <a:ext cx="2033768" cy="2165562"/>
            </a:xfrm>
            <a:custGeom>
              <a:avLst/>
              <a:gdLst>
                <a:gd name="connsiteX0" fmla="*/ 0 w 1389091"/>
                <a:gd name="connsiteY0" fmla="*/ 0 h 1479108"/>
                <a:gd name="connsiteX1" fmla="*/ 641679 w 1389091"/>
                <a:gd name="connsiteY1" fmla="*/ 0 h 1479108"/>
                <a:gd name="connsiteX2" fmla="*/ 618221 w 1389091"/>
                <a:gd name="connsiteY2" fmla="*/ 47575 h 1479108"/>
                <a:gd name="connsiteX3" fmla="*/ 587391 w 1389091"/>
                <a:gd name="connsiteY3" fmla="*/ 185728 h 1479108"/>
                <a:gd name="connsiteX4" fmla="*/ 849705 w 1389091"/>
                <a:gd name="connsiteY4" fmla="*/ 193564 h 1479108"/>
                <a:gd name="connsiteX5" fmla="*/ 825422 w 1389091"/>
                <a:gd name="connsiteY5" fmla="*/ 58280 h 1479108"/>
                <a:gd name="connsiteX6" fmla="*/ 799274 w 1389091"/>
                <a:gd name="connsiteY6" fmla="*/ 0 h 1479108"/>
                <a:gd name="connsiteX7" fmla="*/ 1336739 w 1389091"/>
                <a:gd name="connsiteY7" fmla="*/ 0 h 1479108"/>
                <a:gd name="connsiteX8" fmla="*/ 1355942 w 1389091"/>
                <a:gd name="connsiteY8" fmla="*/ 26954 h 1479108"/>
                <a:gd name="connsiteX9" fmla="*/ 1315948 w 1389091"/>
                <a:gd name="connsiteY9" fmla="*/ 363918 h 1479108"/>
                <a:gd name="connsiteX10" fmla="*/ 884007 w 1389091"/>
                <a:gd name="connsiteY10" fmla="*/ 476239 h 1479108"/>
                <a:gd name="connsiteX11" fmla="*/ 844013 w 1389091"/>
                <a:gd name="connsiteY11" fmla="*/ 484262 h 1479108"/>
                <a:gd name="connsiteX12" fmla="*/ 836014 w 1389091"/>
                <a:gd name="connsiteY12" fmla="*/ 516354 h 1479108"/>
                <a:gd name="connsiteX13" fmla="*/ 1019989 w 1389091"/>
                <a:gd name="connsiteY13" fmla="*/ 1382833 h 1479108"/>
                <a:gd name="connsiteX14" fmla="*/ 860011 w 1389091"/>
                <a:gd name="connsiteY14" fmla="*/ 1479108 h 1479108"/>
                <a:gd name="connsiteX15" fmla="*/ 268093 w 1389091"/>
                <a:gd name="connsiteY15" fmla="*/ 596584 h 1479108"/>
                <a:gd name="connsiteX16" fmla="*/ 540055 w 1389091"/>
                <a:gd name="connsiteY16" fmla="*/ 291711 h 1479108"/>
                <a:gd name="connsiteX17" fmla="*/ 508059 w 1389091"/>
                <a:gd name="connsiteY17" fmla="*/ 243574 h 1479108"/>
                <a:gd name="connsiteX18" fmla="*/ 468065 w 1389091"/>
                <a:gd name="connsiteY18" fmla="*/ 275666 h 1479108"/>
                <a:gd name="connsiteX19" fmla="*/ 196103 w 1389091"/>
                <a:gd name="connsiteY19" fmla="*/ 540423 h 1479108"/>
                <a:gd name="connsiteX20" fmla="*/ 42140 w 1389091"/>
                <a:gd name="connsiteY20" fmla="*/ 532525 h 1479108"/>
                <a:gd name="connsiteX21" fmla="*/ 0 w 1389091"/>
                <a:gd name="connsiteY21" fmla="*/ 517064 h 147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9091" h="1479108">
                  <a:moveTo>
                    <a:pt x="0" y="0"/>
                  </a:moveTo>
                  <a:lnTo>
                    <a:pt x="641679" y="0"/>
                  </a:lnTo>
                  <a:lnTo>
                    <a:pt x="618221" y="47575"/>
                  </a:lnTo>
                  <a:cubicBezTo>
                    <a:pt x="592745" y="104775"/>
                    <a:pt x="574071" y="162122"/>
                    <a:pt x="587391" y="185728"/>
                  </a:cubicBezTo>
                  <a:cubicBezTo>
                    <a:pt x="614032" y="232940"/>
                    <a:pt x="820999" y="237733"/>
                    <a:pt x="849705" y="193564"/>
                  </a:cubicBezTo>
                  <a:cubicBezTo>
                    <a:pt x="864058" y="171480"/>
                    <a:pt x="848199" y="115069"/>
                    <a:pt x="825422" y="58280"/>
                  </a:cubicBezTo>
                  <a:lnTo>
                    <a:pt x="799274" y="0"/>
                  </a:lnTo>
                  <a:lnTo>
                    <a:pt x="1336739" y="0"/>
                  </a:lnTo>
                  <a:lnTo>
                    <a:pt x="1355942" y="26954"/>
                  </a:lnTo>
                  <a:cubicBezTo>
                    <a:pt x="1411935" y="139275"/>
                    <a:pt x="1395937" y="267643"/>
                    <a:pt x="1315948" y="363918"/>
                  </a:cubicBezTo>
                  <a:cubicBezTo>
                    <a:pt x="1219961" y="476239"/>
                    <a:pt x="1051984" y="524377"/>
                    <a:pt x="884007" y="476239"/>
                  </a:cubicBezTo>
                  <a:cubicBezTo>
                    <a:pt x="868010" y="468216"/>
                    <a:pt x="860011" y="468216"/>
                    <a:pt x="844013" y="484262"/>
                  </a:cubicBezTo>
                  <a:cubicBezTo>
                    <a:pt x="836014" y="492285"/>
                    <a:pt x="836014" y="500308"/>
                    <a:pt x="836014" y="516354"/>
                  </a:cubicBezTo>
                  <a:lnTo>
                    <a:pt x="1019989" y="1382833"/>
                  </a:lnTo>
                  <a:lnTo>
                    <a:pt x="860011" y="1479108"/>
                  </a:lnTo>
                  <a:lnTo>
                    <a:pt x="268093" y="596584"/>
                  </a:lnTo>
                  <a:cubicBezTo>
                    <a:pt x="412073" y="540423"/>
                    <a:pt x="524057" y="420079"/>
                    <a:pt x="540055" y="291711"/>
                  </a:cubicBezTo>
                  <a:cubicBezTo>
                    <a:pt x="548054" y="267643"/>
                    <a:pt x="532056" y="251597"/>
                    <a:pt x="508059" y="243574"/>
                  </a:cubicBezTo>
                  <a:cubicBezTo>
                    <a:pt x="492062" y="243574"/>
                    <a:pt x="468065" y="259620"/>
                    <a:pt x="468065" y="275666"/>
                  </a:cubicBezTo>
                  <a:cubicBezTo>
                    <a:pt x="452067" y="396010"/>
                    <a:pt x="332084" y="508331"/>
                    <a:pt x="196103" y="540423"/>
                  </a:cubicBezTo>
                  <a:cubicBezTo>
                    <a:pt x="151109" y="552457"/>
                    <a:pt x="97116" y="548697"/>
                    <a:pt x="42140" y="532525"/>
                  </a:cubicBezTo>
                  <a:lnTo>
                    <a:pt x="0" y="517064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l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B0EFD18F-27C0-C3FA-BEA5-04ECC937C337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>
              <a:off x="6090647" y="1960273"/>
              <a:ext cx="2098108" cy="2354151"/>
            </a:xfrm>
            <a:custGeom>
              <a:avLst/>
              <a:gdLst>
                <a:gd name="connsiteX0" fmla="*/ 535931 w 1433036"/>
                <a:gd name="connsiteY0" fmla="*/ 95812 h 1607917"/>
                <a:gd name="connsiteX1" fmla="*/ 780022 w 1433036"/>
                <a:gd name="connsiteY1" fmla="*/ 154480 h 1607917"/>
                <a:gd name="connsiteX2" fmla="*/ 979994 w 1433036"/>
                <a:gd name="connsiteY2" fmla="*/ 411214 h 1607917"/>
                <a:gd name="connsiteX3" fmla="*/ 868010 w 1433036"/>
                <a:gd name="connsiteY3" fmla="*/ 427260 h 1607917"/>
                <a:gd name="connsiteX4" fmla="*/ 844013 w 1433036"/>
                <a:gd name="connsiteY4" fmla="*/ 475398 h 1607917"/>
                <a:gd name="connsiteX5" fmla="*/ 884007 w 1433036"/>
                <a:gd name="connsiteY5" fmla="*/ 499467 h 1607917"/>
                <a:gd name="connsiteX6" fmla="*/ 892006 w 1433036"/>
                <a:gd name="connsiteY6" fmla="*/ 499467 h 1607917"/>
                <a:gd name="connsiteX7" fmla="*/ 1019989 w 1433036"/>
                <a:gd name="connsiteY7" fmla="*/ 499467 h 1607917"/>
                <a:gd name="connsiteX8" fmla="*/ 1243958 w 1433036"/>
                <a:gd name="connsiteY8" fmla="*/ 820385 h 1607917"/>
                <a:gd name="connsiteX9" fmla="*/ 1267954 w 1433036"/>
                <a:gd name="connsiteY9" fmla="*/ 860499 h 1607917"/>
                <a:gd name="connsiteX10" fmla="*/ 1419933 w 1433036"/>
                <a:gd name="connsiteY10" fmla="*/ 1045027 h 1607917"/>
                <a:gd name="connsiteX11" fmla="*/ 1387938 w 1433036"/>
                <a:gd name="connsiteY11" fmla="*/ 1317808 h 1607917"/>
                <a:gd name="connsiteX12" fmla="*/ 1123974 w 1433036"/>
                <a:gd name="connsiteY12" fmla="*/ 1197463 h 1607917"/>
                <a:gd name="connsiteX13" fmla="*/ 1083980 w 1433036"/>
                <a:gd name="connsiteY13" fmla="*/ 1237578 h 1607917"/>
                <a:gd name="connsiteX14" fmla="*/ 1123974 w 1433036"/>
                <a:gd name="connsiteY14" fmla="*/ 1269670 h 1607917"/>
                <a:gd name="connsiteX15" fmla="*/ 1311824 w 1433036"/>
                <a:gd name="connsiteY15" fmla="*/ 1344133 h 1607917"/>
                <a:gd name="connsiteX16" fmla="*/ 1339369 w 1433036"/>
                <a:gd name="connsiteY16" fmla="*/ 1382797 h 1607917"/>
                <a:gd name="connsiteX17" fmla="*/ 804436 w 1433036"/>
                <a:gd name="connsiteY17" fmla="*/ 1382797 h 1607917"/>
                <a:gd name="connsiteX18" fmla="*/ 831052 w 1433036"/>
                <a:gd name="connsiteY18" fmla="*/ 1442120 h 1607917"/>
                <a:gd name="connsiteX19" fmla="*/ 855335 w 1433036"/>
                <a:gd name="connsiteY19" fmla="*/ 1577404 h 1607917"/>
                <a:gd name="connsiteX20" fmla="*/ 593022 w 1433036"/>
                <a:gd name="connsiteY20" fmla="*/ 1569569 h 1607917"/>
                <a:gd name="connsiteX21" fmla="*/ 623851 w 1433036"/>
                <a:gd name="connsiteY21" fmla="*/ 1431415 h 1607917"/>
                <a:gd name="connsiteX22" fmla="*/ 647824 w 1433036"/>
                <a:gd name="connsiteY22" fmla="*/ 1382797 h 1607917"/>
                <a:gd name="connsiteX23" fmla="*/ 0 w 1433036"/>
                <a:gd name="connsiteY23" fmla="*/ 1382797 h 1607917"/>
                <a:gd name="connsiteX24" fmla="*/ 0 w 1433036"/>
                <a:gd name="connsiteY24" fmla="*/ 741118 h 1607917"/>
                <a:gd name="connsiteX25" fmla="*/ 47575 w 1433036"/>
                <a:gd name="connsiteY25" fmla="*/ 764577 h 1607917"/>
                <a:gd name="connsiteX26" fmla="*/ 185728 w 1433036"/>
                <a:gd name="connsiteY26" fmla="*/ 795406 h 1607917"/>
                <a:gd name="connsiteX27" fmla="*/ 223914 w 1433036"/>
                <a:gd name="connsiteY27" fmla="*/ 665024 h 1607917"/>
                <a:gd name="connsiteX28" fmla="*/ 223107 w 1433036"/>
                <a:gd name="connsiteY28" fmla="*/ 629004 h 1607917"/>
                <a:gd name="connsiteX29" fmla="*/ 233972 w 1433036"/>
                <a:gd name="connsiteY29" fmla="*/ 622569 h 1607917"/>
                <a:gd name="connsiteX30" fmla="*/ 460066 w 1433036"/>
                <a:gd name="connsiteY30" fmla="*/ 579696 h 1607917"/>
                <a:gd name="connsiteX31" fmla="*/ 620044 w 1433036"/>
                <a:gd name="connsiteY31" fmla="*/ 740155 h 1607917"/>
                <a:gd name="connsiteX32" fmla="*/ 652040 w 1433036"/>
                <a:gd name="connsiteY32" fmla="*/ 772247 h 1607917"/>
                <a:gd name="connsiteX33" fmla="*/ 660038 w 1433036"/>
                <a:gd name="connsiteY33" fmla="*/ 772247 h 1607917"/>
                <a:gd name="connsiteX34" fmla="*/ 692034 w 1433036"/>
                <a:gd name="connsiteY34" fmla="*/ 724109 h 1607917"/>
                <a:gd name="connsiteX35" fmla="*/ 508059 w 1433036"/>
                <a:gd name="connsiteY35" fmla="*/ 515513 h 1607917"/>
                <a:gd name="connsiteX36" fmla="*/ 452067 w 1433036"/>
                <a:gd name="connsiteY36" fmla="*/ 106342 h 1607917"/>
                <a:gd name="connsiteX37" fmla="*/ 535931 w 1433036"/>
                <a:gd name="connsiteY37" fmla="*/ 95812 h 1607917"/>
                <a:gd name="connsiteX38" fmla="*/ 127112 w 1433036"/>
                <a:gd name="connsiteY38" fmla="*/ 1041 h 1607917"/>
                <a:gd name="connsiteX39" fmla="*/ 364079 w 1433036"/>
                <a:gd name="connsiteY39" fmla="*/ 114365 h 1607917"/>
                <a:gd name="connsiteX40" fmla="*/ 436069 w 1433036"/>
                <a:gd name="connsiteY40" fmla="*/ 499467 h 1607917"/>
                <a:gd name="connsiteX41" fmla="*/ 217819 w 1433036"/>
                <a:gd name="connsiteY41" fmla="*/ 546711 h 1607917"/>
                <a:gd name="connsiteX42" fmla="*/ 207755 w 1433036"/>
                <a:gd name="connsiteY42" fmla="*/ 551396 h 1607917"/>
                <a:gd name="connsiteX43" fmla="*/ 193564 w 1433036"/>
                <a:gd name="connsiteY43" fmla="*/ 533092 h 1607917"/>
                <a:gd name="connsiteX44" fmla="*/ 58280 w 1433036"/>
                <a:gd name="connsiteY44" fmla="*/ 557375 h 1607917"/>
                <a:gd name="connsiteX45" fmla="*/ 0 w 1433036"/>
                <a:gd name="connsiteY45" fmla="*/ 583523 h 1607917"/>
                <a:gd name="connsiteX46" fmla="*/ 0 w 1433036"/>
                <a:gd name="connsiteY46" fmla="*/ 16038 h 1607917"/>
                <a:gd name="connsiteX47" fmla="*/ 58262 w 1433036"/>
                <a:gd name="connsiteY47" fmla="*/ 2561 h 1607917"/>
                <a:gd name="connsiteX48" fmla="*/ 127112 w 1433036"/>
                <a:gd name="connsiteY48" fmla="*/ 1041 h 160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433036" h="1607917">
                  <a:moveTo>
                    <a:pt x="535931" y="95812"/>
                  </a:moveTo>
                  <a:cubicBezTo>
                    <a:pt x="619544" y="92803"/>
                    <a:pt x="702033" y="112359"/>
                    <a:pt x="780022" y="154480"/>
                  </a:cubicBezTo>
                  <a:cubicBezTo>
                    <a:pt x="876009" y="210640"/>
                    <a:pt x="947999" y="306916"/>
                    <a:pt x="979994" y="411214"/>
                  </a:cubicBezTo>
                  <a:cubicBezTo>
                    <a:pt x="947999" y="411214"/>
                    <a:pt x="908004" y="411214"/>
                    <a:pt x="868010" y="427260"/>
                  </a:cubicBezTo>
                  <a:cubicBezTo>
                    <a:pt x="852012" y="427260"/>
                    <a:pt x="836014" y="451329"/>
                    <a:pt x="844013" y="475398"/>
                  </a:cubicBezTo>
                  <a:cubicBezTo>
                    <a:pt x="852012" y="491444"/>
                    <a:pt x="860011" y="499467"/>
                    <a:pt x="884007" y="499467"/>
                  </a:cubicBezTo>
                  <a:cubicBezTo>
                    <a:pt x="884007" y="499467"/>
                    <a:pt x="884007" y="499467"/>
                    <a:pt x="892006" y="499467"/>
                  </a:cubicBezTo>
                  <a:cubicBezTo>
                    <a:pt x="955998" y="475398"/>
                    <a:pt x="1019989" y="499467"/>
                    <a:pt x="1019989" y="499467"/>
                  </a:cubicBezTo>
                  <a:cubicBezTo>
                    <a:pt x="1107977" y="523536"/>
                    <a:pt x="1259956" y="627834"/>
                    <a:pt x="1243958" y="820385"/>
                  </a:cubicBezTo>
                  <a:cubicBezTo>
                    <a:pt x="1243958" y="836431"/>
                    <a:pt x="1251957" y="852476"/>
                    <a:pt x="1267954" y="860499"/>
                  </a:cubicBezTo>
                  <a:cubicBezTo>
                    <a:pt x="1339944" y="892591"/>
                    <a:pt x="1395937" y="956775"/>
                    <a:pt x="1419933" y="1045027"/>
                  </a:cubicBezTo>
                  <a:cubicBezTo>
                    <a:pt x="1443930" y="1125257"/>
                    <a:pt x="1435931" y="1229555"/>
                    <a:pt x="1387938" y="1317808"/>
                  </a:cubicBezTo>
                  <a:cubicBezTo>
                    <a:pt x="1323947" y="1229555"/>
                    <a:pt x="1235959" y="1189440"/>
                    <a:pt x="1123974" y="1197463"/>
                  </a:cubicBezTo>
                  <a:cubicBezTo>
                    <a:pt x="1099978" y="1197463"/>
                    <a:pt x="1083980" y="1213509"/>
                    <a:pt x="1083980" y="1237578"/>
                  </a:cubicBezTo>
                  <a:cubicBezTo>
                    <a:pt x="1083980" y="1261647"/>
                    <a:pt x="1107977" y="1277693"/>
                    <a:pt x="1123974" y="1269670"/>
                  </a:cubicBezTo>
                  <a:cubicBezTo>
                    <a:pt x="1207963" y="1269670"/>
                    <a:pt x="1264955" y="1292235"/>
                    <a:pt x="1311824" y="1344133"/>
                  </a:cubicBezTo>
                  <a:lnTo>
                    <a:pt x="1339369" y="1382797"/>
                  </a:lnTo>
                  <a:lnTo>
                    <a:pt x="804436" y="1382797"/>
                  </a:lnTo>
                  <a:lnTo>
                    <a:pt x="831052" y="1442120"/>
                  </a:lnTo>
                  <a:cubicBezTo>
                    <a:pt x="853830" y="1498910"/>
                    <a:pt x="869689" y="1555320"/>
                    <a:pt x="855335" y="1577404"/>
                  </a:cubicBezTo>
                  <a:cubicBezTo>
                    <a:pt x="826630" y="1621573"/>
                    <a:pt x="619663" y="1616780"/>
                    <a:pt x="593022" y="1569569"/>
                  </a:cubicBezTo>
                  <a:cubicBezTo>
                    <a:pt x="579701" y="1545962"/>
                    <a:pt x="598375" y="1488615"/>
                    <a:pt x="623851" y="1431415"/>
                  </a:cubicBezTo>
                  <a:lnTo>
                    <a:pt x="647824" y="1382797"/>
                  </a:lnTo>
                  <a:lnTo>
                    <a:pt x="0" y="1382797"/>
                  </a:lnTo>
                  <a:lnTo>
                    <a:pt x="0" y="741118"/>
                  </a:lnTo>
                  <a:lnTo>
                    <a:pt x="47575" y="764577"/>
                  </a:lnTo>
                  <a:cubicBezTo>
                    <a:pt x="104775" y="790053"/>
                    <a:pt x="162122" y="808726"/>
                    <a:pt x="185728" y="795406"/>
                  </a:cubicBezTo>
                  <a:cubicBezTo>
                    <a:pt x="209334" y="782086"/>
                    <a:pt x="222335" y="723684"/>
                    <a:pt x="223914" y="665024"/>
                  </a:cubicBezTo>
                  <a:lnTo>
                    <a:pt x="223107" y="629004"/>
                  </a:lnTo>
                  <a:lnTo>
                    <a:pt x="233972" y="622569"/>
                  </a:lnTo>
                  <a:cubicBezTo>
                    <a:pt x="275592" y="599252"/>
                    <a:pt x="370079" y="555627"/>
                    <a:pt x="460066" y="579696"/>
                  </a:cubicBezTo>
                  <a:cubicBezTo>
                    <a:pt x="580050" y="603765"/>
                    <a:pt x="612045" y="740155"/>
                    <a:pt x="620044" y="740155"/>
                  </a:cubicBezTo>
                  <a:cubicBezTo>
                    <a:pt x="620044" y="756201"/>
                    <a:pt x="636042" y="772247"/>
                    <a:pt x="652040" y="772247"/>
                  </a:cubicBezTo>
                  <a:cubicBezTo>
                    <a:pt x="652040" y="772247"/>
                    <a:pt x="660038" y="772247"/>
                    <a:pt x="660038" y="772247"/>
                  </a:cubicBezTo>
                  <a:cubicBezTo>
                    <a:pt x="684035" y="764224"/>
                    <a:pt x="692034" y="740155"/>
                    <a:pt x="692034" y="724109"/>
                  </a:cubicBezTo>
                  <a:cubicBezTo>
                    <a:pt x="684035" y="716086"/>
                    <a:pt x="644041" y="571673"/>
                    <a:pt x="508059" y="515513"/>
                  </a:cubicBezTo>
                  <a:cubicBezTo>
                    <a:pt x="548054" y="363076"/>
                    <a:pt x="508059" y="210640"/>
                    <a:pt x="452067" y="106342"/>
                  </a:cubicBezTo>
                  <a:cubicBezTo>
                    <a:pt x="480063" y="100325"/>
                    <a:pt x="508060" y="96815"/>
                    <a:pt x="535931" y="95812"/>
                  </a:cubicBezTo>
                  <a:close/>
                  <a:moveTo>
                    <a:pt x="127112" y="1041"/>
                  </a:moveTo>
                  <a:cubicBezTo>
                    <a:pt x="218100" y="8061"/>
                    <a:pt x="304088" y="50181"/>
                    <a:pt x="364079" y="114365"/>
                  </a:cubicBezTo>
                  <a:cubicBezTo>
                    <a:pt x="428071" y="194595"/>
                    <a:pt x="476064" y="347031"/>
                    <a:pt x="436069" y="499467"/>
                  </a:cubicBezTo>
                  <a:cubicBezTo>
                    <a:pt x="351081" y="494452"/>
                    <a:pt x="269218" y="523912"/>
                    <a:pt x="217819" y="546711"/>
                  </a:cubicBezTo>
                  <a:lnTo>
                    <a:pt x="207755" y="551396"/>
                  </a:lnTo>
                  <a:lnTo>
                    <a:pt x="193564" y="533092"/>
                  </a:lnTo>
                  <a:cubicBezTo>
                    <a:pt x="171480" y="518739"/>
                    <a:pt x="115070" y="534598"/>
                    <a:pt x="58280" y="557375"/>
                  </a:cubicBezTo>
                  <a:lnTo>
                    <a:pt x="0" y="583523"/>
                  </a:lnTo>
                  <a:lnTo>
                    <a:pt x="0" y="16038"/>
                  </a:lnTo>
                  <a:lnTo>
                    <a:pt x="58262" y="2561"/>
                  </a:lnTo>
                  <a:cubicBezTo>
                    <a:pt x="81306" y="-275"/>
                    <a:pt x="104365" y="-714"/>
                    <a:pt x="127112" y="10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l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C4FC28E-E3A7-361A-A96E-D201BCAD3A4D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4003243" y="1985662"/>
              <a:ext cx="2408522" cy="1999163"/>
            </a:xfrm>
            <a:custGeom>
              <a:avLst/>
              <a:gdLst>
                <a:gd name="connsiteX0" fmla="*/ 1420096 w 1645053"/>
                <a:gd name="connsiteY0" fmla="*/ 0 h 1365455"/>
                <a:gd name="connsiteX1" fmla="*/ 1420096 w 1645053"/>
                <a:gd name="connsiteY1" fmla="*/ 561019 h 1365455"/>
                <a:gd name="connsiteX2" fmla="*/ 1479419 w 1645053"/>
                <a:gd name="connsiteY2" fmla="*/ 534403 h 1365455"/>
                <a:gd name="connsiteX3" fmla="*/ 1614704 w 1645053"/>
                <a:gd name="connsiteY3" fmla="*/ 510120 h 1365455"/>
                <a:gd name="connsiteX4" fmla="*/ 1628985 w 1645053"/>
                <a:gd name="connsiteY4" fmla="*/ 528540 h 1365455"/>
                <a:gd name="connsiteX5" fmla="*/ 1631079 w 1645053"/>
                <a:gd name="connsiteY5" fmla="*/ 535173 h 1365455"/>
                <a:gd name="connsiteX6" fmla="*/ 1616580 w 1645053"/>
                <a:gd name="connsiteY6" fmla="*/ 541922 h 1365455"/>
                <a:gd name="connsiteX7" fmla="*/ 1589833 w 1645053"/>
                <a:gd name="connsiteY7" fmla="*/ 554332 h 1365455"/>
                <a:gd name="connsiteX8" fmla="*/ 1581834 w 1645053"/>
                <a:gd name="connsiteY8" fmla="*/ 610493 h 1365455"/>
                <a:gd name="connsiteX9" fmla="*/ 1637826 w 1645053"/>
                <a:gd name="connsiteY9" fmla="*/ 618516 h 1365455"/>
                <a:gd name="connsiteX10" fmla="*/ 1643560 w 1645053"/>
                <a:gd name="connsiteY10" fmla="*/ 614786 h 1365455"/>
                <a:gd name="connsiteX11" fmla="*/ 1644431 w 1645053"/>
                <a:gd name="connsiteY11" fmla="*/ 614270 h 1365455"/>
                <a:gd name="connsiteX12" fmla="*/ 1645053 w 1645053"/>
                <a:gd name="connsiteY12" fmla="*/ 642051 h 1365455"/>
                <a:gd name="connsiteX13" fmla="*/ 1606868 w 1645053"/>
                <a:gd name="connsiteY13" fmla="*/ 772434 h 1365455"/>
                <a:gd name="connsiteX14" fmla="*/ 1468714 w 1645053"/>
                <a:gd name="connsiteY14" fmla="*/ 741604 h 1365455"/>
                <a:gd name="connsiteX15" fmla="*/ 1420096 w 1645053"/>
                <a:gd name="connsiteY15" fmla="*/ 717631 h 1365455"/>
                <a:gd name="connsiteX16" fmla="*/ 1420096 w 1645053"/>
                <a:gd name="connsiteY16" fmla="*/ 1365455 h 1365455"/>
                <a:gd name="connsiteX17" fmla="*/ 778417 w 1645053"/>
                <a:gd name="connsiteY17" fmla="*/ 1365455 h 1365455"/>
                <a:gd name="connsiteX18" fmla="*/ 801876 w 1645053"/>
                <a:gd name="connsiteY18" fmla="*/ 1317881 h 1365455"/>
                <a:gd name="connsiteX19" fmla="*/ 832705 w 1645053"/>
                <a:gd name="connsiteY19" fmla="*/ 1179727 h 1365455"/>
                <a:gd name="connsiteX20" fmla="*/ 570392 w 1645053"/>
                <a:gd name="connsiteY20" fmla="*/ 1171891 h 1365455"/>
                <a:gd name="connsiteX21" fmla="*/ 594675 w 1645053"/>
                <a:gd name="connsiteY21" fmla="*/ 1307175 h 1365455"/>
                <a:gd name="connsiteX22" fmla="*/ 620822 w 1645053"/>
                <a:gd name="connsiteY22" fmla="*/ 1365455 h 1365455"/>
                <a:gd name="connsiteX23" fmla="*/ 582640 w 1645053"/>
                <a:gd name="connsiteY23" fmla="*/ 1365455 h 1365455"/>
                <a:gd name="connsiteX24" fmla="*/ 581972 w 1645053"/>
                <a:gd name="connsiteY24" fmla="*/ 1332558 h 1365455"/>
                <a:gd name="connsiteX25" fmla="*/ 533979 w 1645053"/>
                <a:gd name="connsiteY25" fmla="*/ 1300467 h 1365455"/>
                <a:gd name="connsiteX26" fmla="*/ 501983 w 1645053"/>
                <a:gd name="connsiteY26" fmla="*/ 1340581 h 1365455"/>
                <a:gd name="connsiteX27" fmla="*/ 502862 w 1645053"/>
                <a:gd name="connsiteY27" fmla="*/ 1365455 h 1365455"/>
                <a:gd name="connsiteX28" fmla="*/ 14941 w 1645053"/>
                <a:gd name="connsiteY28" fmla="*/ 1365455 h 1365455"/>
                <a:gd name="connsiteX29" fmla="*/ 803 w 1645053"/>
                <a:gd name="connsiteY29" fmla="*/ 1303224 h 1365455"/>
                <a:gd name="connsiteX30" fmla="*/ 102039 w 1645053"/>
                <a:gd name="connsiteY30" fmla="*/ 1043732 h 1365455"/>
                <a:gd name="connsiteX31" fmla="*/ 110037 w 1645053"/>
                <a:gd name="connsiteY31" fmla="*/ 1003617 h 1365455"/>
                <a:gd name="connsiteX32" fmla="*/ 118036 w 1645053"/>
                <a:gd name="connsiteY32" fmla="*/ 714791 h 1365455"/>
                <a:gd name="connsiteX33" fmla="*/ 318009 w 1645053"/>
                <a:gd name="connsiteY33" fmla="*/ 586424 h 1365455"/>
                <a:gd name="connsiteX34" fmla="*/ 605969 w 1645053"/>
                <a:gd name="connsiteY34" fmla="*/ 738860 h 1365455"/>
                <a:gd name="connsiteX35" fmla="*/ 637965 w 1645053"/>
                <a:gd name="connsiteY35" fmla="*/ 762929 h 1365455"/>
                <a:gd name="connsiteX36" fmla="*/ 653962 w 1645053"/>
                <a:gd name="connsiteY36" fmla="*/ 754906 h 1365455"/>
                <a:gd name="connsiteX37" fmla="*/ 677959 w 1645053"/>
                <a:gd name="connsiteY37" fmla="*/ 706768 h 1365455"/>
                <a:gd name="connsiteX38" fmla="*/ 366002 w 1645053"/>
                <a:gd name="connsiteY38" fmla="*/ 506195 h 1365455"/>
                <a:gd name="connsiteX39" fmla="*/ 501983 w 1645053"/>
                <a:gd name="connsiteY39" fmla="*/ 273529 h 1365455"/>
                <a:gd name="connsiteX40" fmla="*/ 733951 w 1645053"/>
                <a:gd name="connsiteY40" fmla="*/ 225391 h 1365455"/>
                <a:gd name="connsiteX41" fmla="*/ 749949 w 1645053"/>
                <a:gd name="connsiteY41" fmla="*/ 225391 h 1365455"/>
                <a:gd name="connsiteX42" fmla="*/ 773946 w 1645053"/>
                <a:gd name="connsiteY42" fmla="*/ 209345 h 1365455"/>
                <a:gd name="connsiteX43" fmla="*/ 1245880 w 1645053"/>
                <a:gd name="connsiteY43" fmla="*/ 89001 h 1365455"/>
                <a:gd name="connsiteX44" fmla="*/ 1285875 w 1645053"/>
                <a:gd name="connsiteY44" fmla="*/ 80978 h 1365455"/>
                <a:gd name="connsiteX45" fmla="*/ 1415232 w 1645053"/>
                <a:gd name="connsiteY45" fmla="*/ 1125 h 13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645053" h="1365455">
                  <a:moveTo>
                    <a:pt x="1420096" y="0"/>
                  </a:moveTo>
                  <a:lnTo>
                    <a:pt x="1420096" y="561019"/>
                  </a:lnTo>
                  <a:lnTo>
                    <a:pt x="1479419" y="534403"/>
                  </a:lnTo>
                  <a:cubicBezTo>
                    <a:pt x="1536209" y="511625"/>
                    <a:pt x="1592619" y="495766"/>
                    <a:pt x="1614704" y="510120"/>
                  </a:cubicBezTo>
                  <a:cubicBezTo>
                    <a:pt x="1620225" y="513708"/>
                    <a:pt x="1624981" y="520082"/>
                    <a:pt x="1628985" y="528540"/>
                  </a:cubicBezTo>
                  <a:lnTo>
                    <a:pt x="1631079" y="535173"/>
                  </a:lnTo>
                  <a:lnTo>
                    <a:pt x="1616580" y="541922"/>
                  </a:lnTo>
                  <a:cubicBezTo>
                    <a:pt x="1601332" y="549318"/>
                    <a:pt x="1591833" y="554332"/>
                    <a:pt x="1589833" y="554332"/>
                  </a:cubicBezTo>
                  <a:cubicBezTo>
                    <a:pt x="1573835" y="570378"/>
                    <a:pt x="1573835" y="594447"/>
                    <a:pt x="1581834" y="610493"/>
                  </a:cubicBezTo>
                  <a:cubicBezTo>
                    <a:pt x="1597832" y="626539"/>
                    <a:pt x="1613830" y="634562"/>
                    <a:pt x="1637826" y="618516"/>
                  </a:cubicBezTo>
                  <a:cubicBezTo>
                    <a:pt x="1637826" y="618516"/>
                    <a:pt x="1639826" y="617137"/>
                    <a:pt x="1643560" y="614786"/>
                  </a:cubicBezTo>
                  <a:lnTo>
                    <a:pt x="1644431" y="614270"/>
                  </a:lnTo>
                  <a:lnTo>
                    <a:pt x="1645053" y="642051"/>
                  </a:lnTo>
                  <a:cubicBezTo>
                    <a:pt x="1643475" y="700711"/>
                    <a:pt x="1630473" y="759113"/>
                    <a:pt x="1606868" y="772434"/>
                  </a:cubicBezTo>
                  <a:cubicBezTo>
                    <a:pt x="1583261" y="785754"/>
                    <a:pt x="1525915" y="767080"/>
                    <a:pt x="1468714" y="741604"/>
                  </a:cubicBezTo>
                  <a:lnTo>
                    <a:pt x="1420096" y="717631"/>
                  </a:lnTo>
                  <a:lnTo>
                    <a:pt x="1420096" y="1365455"/>
                  </a:lnTo>
                  <a:lnTo>
                    <a:pt x="778417" y="1365455"/>
                  </a:lnTo>
                  <a:lnTo>
                    <a:pt x="801876" y="1317881"/>
                  </a:lnTo>
                  <a:cubicBezTo>
                    <a:pt x="827352" y="1260680"/>
                    <a:pt x="846026" y="1203333"/>
                    <a:pt x="832705" y="1179727"/>
                  </a:cubicBezTo>
                  <a:cubicBezTo>
                    <a:pt x="806064" y="1132515"/>
                    <a:pt x="599097" y="1127722"/>
                    <a:pt x="570392" y="1171891"/>
                  </a:cubicBezTo>
                  <a:cubicBezTo>
                    <a:pt x="556038" y="1193976"/>
                    <a:pt x="571897" y="1250386"/>
                    <a:pt x="594675" y="1307175"/>
                  </a:cubicBezTo>
                  <a:lnTo>
                    <a:pt x="620822" y="1365455"/>
                  </a:lnTo>
                  <a:lnTo>
                    <a:pt x="582640" y="1365455"/>
                  </a:lnTo>
                  <a:lnTo>
                    <a:pt x="581972" y="1332558"/>
                  </a:lnTo>
                  <a:cubicBezTo>
                    <a:pt x="573973" y="1308490"/>
                    <a:pt x="557976" y="1292444"/>
                    <a:pt x="533979" y="1300467"/>
                  </a:cubicBezTo>
                  <a:cubicBezTo>
                    <a:pt x="517981" y="1300467"/>
                    <a:pt x="501983" y="1316512"/>
                    <a:pt x="501983" y="1340581"/>
                  </a:cubicBezTo>
                  <a:lnTo>
                    <a:pt x="502862" y="1365455"/>
                  </a:lnTo>
                  <a:lnTo>
                    <a:pt x="14941" y="1365455"/>
                  </a:lnTo>
                  <a:lnTo>
                    <a:pt x="803" y="1303224"/>
                  </a:lnTo>
                  <a:cubicBezTo>
                    <a:pt x="-5946" y="1207701"/>
                    <a:pt x="30049" y="1109921"/>
                    <a:pt x="102039" y="1043732"/>
                  </a:cubicBezTo>
                  <a:cubicBezTo>
                    <a:pt x="118036" y="1035709"/>
                    <a:pt x="118036" y="1019663"/>
                    <a:pt x="110037" y="1003617"/>
                  </a:cubicBezTo>
                  <a:cubicBezTo>
                    <a:pt x="70043" y="899319"/>
                    <a:pt x="70043" y="795021"/>
                    <a:pt x="118036" y="714791"/>
                  </a:cubicBezTo>
                  <a:cubicBezTo>
                    <a:pt x="158031" y="642585"/>
                    <a:pt x="230021" y="594447"/>
                    <a:pt x="318009" y="586424"/>
                  </a:cubicBezTo>
                  <a:cubicBezTo>
                    <a:pt x="445991" y="570378"/>
                    <a:pt x="557976" y="634562"/>
                    <a:pt x="605969" y="738860"/>
                  </a:cubicBezTo>
                  <a:cubicBezTo>
                    <a:pt x="613968" y="754906"/>
                    <a:pt x="621967" y="762929"/>
                    <a:pt x="637965" y="762929"/>
                  </a:cubicBezTo>
                  <a:cubicBezTo>
                    <a:pt x="645963" y="762929"/>
                    <a:pt x="645963" y="762929"/>
                    <a:pt x="653962" y="754906"/>
                  </a:cubicBezTo>
                  <a:cubicBezTo>
                    <a:pt x="669960" y="746883"/>
                    <a:pt x="685958" y="730837"/>
                    <a:pt x="677959" y="706768"/>
                  </a:cubicBezTo>
                  <a:cubicBezTo>
                    <a:pt x="621967" y="586424"/>
                    <a:pt x="501983" y="514217"/>
                    <a:pt x="366002" y="506195"/>
                  </a:cubicBezTo>
                  <a:cubicBezTo>
                    <a:pt x="382000" y="409919"/>
                    <a:pt x="429993" y="321667"/>
                    <a:pt x="501983" y="273529"/>
                  </a:cubicBezTo>
                  <a:cubicBezTo>
                    <a:pt x="565974" y="225391"/>
                    <a:pt x="645963" y="209345"/>
                    <a:pt x="733951" y="225391"/>
                  </a:cubicBezTo>
                  <a:cubicBezTo>
                    <a:pt x="741950" y="225391"/>
                    <a:pt x="741950" y="225391"/>
                    <a:pt x="749949" y="225391"/>
                  </a:cubicBezTo>
                  <a:cubicBezTo>
                    <a:pt x="757948" y="225391"/>
                    <a:pt x="765947" y="217368"/>
                    <a:pt x="773946" y="209345"/>
                  </a:cubicBezTo>
                  <a:cubicBezTo>
                    <a:pt x="797942" y="185276"/>
                    <a:pt x="973918" y="-15297"/>
                    <a:pt x="1245880" y="89001"/>
                  </a:cubicBezTo>
                  <a:cubicBezTo>
                    <a:pt x="1261878" y="97024"/>
                    <a:pt x="1277876" y="89001"/>
                    <a:pt x="1285875" y="80978"/>
                  </a:cubicBezTo>
                  <a:cubicBezTo>
                    <a:pt x="1325870" y="42869"/>
                    <a:pt x="1369864" y="16795"/>
                    <a:pt x="1415232" y="1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l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6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3DEA5979-BD18-0BF5-0C9E-2C5FD22EC113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4023891" y="3649822"/>
              <a:ext cx="2058514" cy="1083608"/>
            </a:xfrm>
            <a:custGeom>
              <a:avLst/>
              <a:gdLst>
                <a:gd name="connsiteX0" fmla="*/ 0 w 1405993"/>
                <a:gd name="connsiteY0" fmla="*/ 225121 h 740119"/>
                <a:gd name="connsiteX1" fmla="*/ 488629 w 1405993"/>
                <a:gd name="connsiteY1" fmla="*/ 225121 h 740119"/>
                <a:gd name="connsiteX2" fmla="*/ 489208 w 1405993"/>
                <a:gd name="connsiteY2" fmla="*/ 241529 h 740119"/>
                <a:gd name="connsiteX3" fmla="*/ 327902 w 1405993"/>
                <a:gd name="connsiteY3" fmla="*/ 412534 h 740119"/>
                <a:gd name="connsiteX4" fmla="*/ 7947 w 1405993"/>
                <a:gd name="connsiteY4" fmla="*/ 260098 h 740119"/>
                <a:gd name="connsiteX5" fmla="*/ 682589 w 1405993"/>
                <a:gd name="connsiteY5" fmla="*/ 164 h 740119"/>
                <a:gd name="connsiteX6" fmla="*/ 812972 w 1405993"/>
                <a:gd name="connsiteY6" fmla="*/ 38349 h 740119"/>
                <a:gd name="connsiteX7" fmla="*/ 782142 w 1405993"/>
                <a:gd name="connsiteY7" fmla="*/ 176503 h 740119"/>
                <a:gd name="connsiteX8" fmla="*/ 758169 w 1405993"/>
                <a:gd name="connsiteY8" fmla="*/ 225121 h 740119"/>
                <a:gd name="connsiteX9" fmla="*/ 1405993 w 1405993"/>
                <a:gd name="connsiteY9" fmla="*/ 225121 h 740119"/>
                <a:gd name="connsiteX10" fmla="*/ 1405993 w 1405993"/>
                <a:gd name="connsiteY10" fmla="*/ 740119 h 740119"/>
                <a:gd name="connsiteX11" fmla="*/ 1398755 w 1405993"/>
                <a:gd name="connsiteY11" fmla="*/ 737464 h 740119"/>
                <a:gd name="connsiteX12" fmla="*/ 1207781 w 1405993"/>
                <a:gd name="connsiteY12" fmla="*/ 589039 h 740119"/>
                <a:gd name="connsiteX13" fmla="*/ 1183784 w 1405993"/>
                <a:gd name="connsiteY13" fmla="*/ 581016 h 740119"/>
                <a:gd name="connsiteX14" fmla="*/ 1151789 w 1405993"/>
                <a:gd name="connsiteY14" fmla="*/ 589039 h 740119"/>
                <a:gd name="connsiteX15" fmla="*/ 711849 w 1405993"/>
                <a:gd name="connsiteY15" fmla="*/ 717406 h 740119"/>
                <a:gd name="connsiteX16" fmla="*/ 383895 w 1405993"/>
                <a:gd name="connsiteY16" fmla="*/ 468695 h 740119"/>
                <a:gd name="connsiteX17" fmla="*/ 568822 w 1405993"/>
                <a:gd name="connsiteY17" fmla="*/ 242846 h 740119"/>
                <a:gd name="connsiteX18" fmla="*/ 568462 w 1405993"/>
                <a:gd name="connsiteY18" fmla="*/ 225121 h 740119"/>
                <a:gd name="connsiteX19" fmla="*/ 601557 w 1405993"/>
                <a:gd name="connsiteY19" fmla="*/ 225121 h 740119"/>
                <a:gd name="connsiteX20" fmla="*/ 574941 w 1405993"/>
                <a:gd name="connsiteY20" fmla="*/ 165798 h 740119"/>
                <a:gd name="connsiteX21" fmla="*/ 550658 w 1405993"/>
                <a:gd name="connsiteY21" fmla="*/ 30514 h 740119"/>
                <a:gd name="connsiteX22" fmla="*/ 682589 w 1405993"/>
                <a:gd name="connsiteY22" fmla="*/ 164 h 7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5993" h="740119">
                  <a:moveTo>
                    <a:pt x="0" y="225121"/>
                  </a:moveTo>
                  <a:lnTo>
                    <a:pt x="488629" y="225121"/>
                  </a:lnTo>
                  <a:lnTo>
                    <a:pt x="489208" y="241529"/>
                  </a:lnTo>
                  <a:cubicBezTo>
                    <a:pt x="481881" y="325661"/>
                    <a:pt x="404892" y="384454"/>
                    <a:pt x="327902" y="412534"/>
                  </a:cubicBezTo>
                  <a:cubicBezTo>
                    <a:pt x="183922" y="436603"/>
                    <a:pt x="63939" y="380442"/>
                    <a:pt x="7947" y="260098"/>
                  </a:cubicBezTo>
                  <a:close/>
                  <a:moveTo>
                    <a:pt x="682589" y="164"/>
                  </a:moveTo>
                  <a:cubicBezTo>
                    <a:pt x="741249" y="1742"/>
                    <a:pt x="799651" y="14744"/>
                    <a:pt x="812972" y="38349"/>
                  </a:cubicBezTo>
                  <a:cubicBezTo>
                    <a:pt x="826292" y="61956"/>
                    <a:pt x="807618" y="119302"/>
                    <a:pt x="782142" y="176503"/>
                  </a:cubicBezTo>
                  <a:lnTo>
                    <a:pt x="758169" y="225121"/>
                  </a:lnTo>
                  <a:lnTo>
                    <a:pt x="1405993" y="225121"/>
                  </a:lnTo>
                  <a:lnTo>
                    <a:pt x="1405993" y="740119"/>
                  </a:lnTo>
                  <a:lnTo>
                    <a:pt x="1398755" y="737464"/>
                  </a:lnTo>
                  <a:cubicBezTo>
                    <a:pt x="1325765" y="705372"/>
                    <a:pt x="1255774" y="653222"/>
                    <a:pt x="1207781" y="589039"/>
                  </a:cubicBezTo>
                  <a:cubicBezTo>
                    <a:pt x="1199782" y="581016"/>
                    <a:pt x="1191783" y="581016"/>
                    <a:pt x="1183784" y="581016"/>
                  </a:cubicBezTo>
                  <a:cubicBezTo>
                    <a:pt x="1167786" y="572993"/>
                    <a:pt x="1159787" y="581016"/>
                    <a:pt x="1151789" y="589039"/>
                  </a:cubicBezTo>
                  <a:cubicBezTo>
                    <a:pt x="1047803" y="701360"/>
                    <a:pt x="879826" y="749498"/>
                    <a:pt x="711849" y="717406"/>
                  </a:cubicBezTo>
                  <a:cubicBezTo>
                    <a:pt x="559870" y="677291"/>
                    <a:pt x="439887" y="589039"/>
                    <a:pt x="383895" y="468695"/>
                  </a:cubicBezTo>
                  <a:cubicBezTo>
                    <a:pt x="474882" y="433594"/>
                    <a:pt x="559746" y="349353"/>
                    <a:pt x="568822" y="242846"/>
                  </a:cubicBezTo>
                  <a:lnTo>
                    <a:pt x="568462" y="225121"/>
                  </a:lnTo>
                  <a:lnTo>
                    <a:pt x="601557" y="225121"/>
                  </a:lnTo>
                  <a:lnTo>
                    <a:pt x="574941" y="165798"/>
                  </a:lnTo>
                  <a:cubicBezTo>
                    <a:pt x="552164" y="109008"/>
                    <a:pt x="536305" y="52598"/>
                    <a:pt x="550658" y="30514"/>
                  </a:cubicBezTo>
                  <a:cubicBezTo>
                    <a:pt x="565010" y="8429"/>
                    <a:pt x="623929" y="-1415"/>
                    <a:pt x="682589" y="1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l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33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74893"/>
              </p:ext>
            </p:extLst>
          </p:nvPr>
        </p:nvGraphicFramePr>
        <p:xfrm>
          <a:off x="1524000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27708"/>
              </p:ext>
            </p:extLst>
          </p:nvPr>
        </p:nvGraphicFramePr>
        <p:xfrm>
          <a:off x="1524000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576B848-6C76-3D78-5DD2-F02C6A207C52}"/>
              </a:ext>
            </a:extLst>
          </p:cNvPr>
          <p:cNvCxnSpPr>
            <a:cxnSpLocks/>
          </p:cNvCxnSpPr>
          <p:nvPr/>
        </p:nvCxnSpPr>
        <p:spPr>
          <a:xfrm>
            <a:off x="323528" y="1576920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3AB338E-25D3-A060-A289-9DA3455249A6}"/>
              </a:ext>
            </a:extLst>
          </p:cNvPr>
          <p:cNvCxnSpPr>
            <a:cxnSpLocks/>
          </p:cNvCxnSpPr>
          <p:nvPr/>
        </p:nvCxnSpPr>
        <p:spPr>
          <a:xfrm flipH="1">
            <a:off x="251520" y="4401208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/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1+0+0+1=2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/>
              <p:nvPr/>
            </p:nvSpPr>
            <p:spPr>
              <a:xfrm>
                <a:off x="4123708" y="4905845"/>
                <a:ext cx="2824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+1+1+0=2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4905845"/>
                <a:ext cx="28245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357A8E6-4C21-1E2C-CA65-86515B3D60C9}"/>
              </a:ext>
            </a:extLst>
          </p:cNvPr>
          <p:cNvCxnSpPr/>
          <p:nvPr/>
        </p:nvCxnSpPr>
        <p:spPr>
          <a:xfrm>
            <a:off x="3419872" y="2348880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979B912-5867-8466-48FE-12D24A0F6777}"/>
              </a:ext>
            </a:extLst>
          </p:cNvPr>
          <p:cNvCxnSpPr/>
          <p:nvPr/>
        </p:nvCxnSpPr>
        <p:spPr>
          <a:xfrm>
            <a:off x="3419872" y="5157192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6">
            <a:extLst>
              <a:ext uri="{FF2B5EF4-FFF2-40B4-BE49-F238E27FC236}">
                <a16:creationId xmlns:a16="http://schemas.microsoft.com/office/drawing/2014/main" id="{BDD665EB-6C18-AC1A-C10D-423008CD04F7}"/>
              </a:ext>
            </a:extLst>
          </p:cNvPr>
          <p:cNvSpPr txBox="1"/>
          <p:nvPr/>
        </p:nvSpPr>
        <p:spPr>
          <a:xfrm>
            <a:off x="4644008" y="3429000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acham desse filtro?</a:t>
            </a:r>
          </a:p>
        </p:txBody>
      </p:sp>
    </p:spTree>
    <p:extLst>
      <p:ext uri="{BB962C8B-B14F-4D97-AF65-F5344CB8AC3E}">
        <p14:creationId xmlns:p14="http://schemas.microsoft.com/office/powerpoint/2010/main" val="19721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576B848-6C76-3D78-5DD2-F02C6A207C52}"/>
              </a:ext>
            </a:extLst>
          </p:cNvPr>
          <p:cNvCxnSpPr>
            <a:cxnSpLocks/>
          </p:cNvCxnSpPr>
          <p:nvPr/>
        </p:nvCxnSpPr>
        <p:spPr>
          <a:xfrm>
            <a:off x="323528" y="1576920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3AB338E-25D3-A060-A289-9DA3455249A6}"/>
              </a:ext>
            </a:extLst>
          </p:cNvPr>
          <p:cNvCxnSpPr>
            <a:cxnSpLocks/>
          </p:cNvCxnSpPr>
          <p:nvPr/>
        </p:nvCxnSpPr>
        <p:spPr>
          <a:xfrm flipH="1">
            <a:off x="251520" y="4401208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/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1+0+0+1=2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7681226-8FFB-8BE3-62DC-9813C4410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2081557"/>
                <a:ext cx="28245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/>
              <p:nvPr/>
            </p:nvSpPr>
            <p:spPr>
              <a:xfrm>
                <a:off x="4123708" y="4905845"/>
                <a:ext cx="30922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8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+1+1+0=−2</m:t>
                      </m:r>
                    </m:oMath>
                  </m:oMathPara>
                </a14:m>
                <a:endParaRPr lang="pt-BR" sz="28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FD45EB5-FAAF-D39B-5127-70D4D34C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08" y="4905845"/>
                <a:ext cx="309225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357A8E6-4C21-1E2C-CA65-86515B3D60C9}"/>
              </a:ext>
            </a:extLst>
          </p:cNvPr>
          <p:cNvCxnSpPr/>
          <p:nvPr/>
        </p:nvCxnSpPr>
        <p:spPr>
          <a:xfrm>
            <a:off x="3419872" y="2348880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979B912-5867-8466-48FE-12D24A0F6777}"/>
              </a:ext>
            </a:extLst>
          </p:cNvPr>
          <p:cNvCxnSpPr/>
          <p:nvPr/>
        </p:nvCxnSpPr>
        <p:spPr>
          <a:xfrm>
            <a:off x="3419872" y="5157192"/>
            <a:ext cx="648072" cy="0"/>
          </a:xfrm>
          <a:prstGeom prst="straightConnector1">
            <a:avLst/>
          </a:prstGeom>
          <a:ln w="381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6">
            <a:extLst>
              <a:ext uri="{FF2B5EF4-FFF2-40B4-BE49-F238E27FC236}">
                <a16:creationId xmlns:a16="http://schemas.microsoft.com/office/drawing/2014/main" id="{BDD665EB-6C18-AC1A-C10D-423008CD04F7}"/>
              </a:ext>
            </a:extLst>
          </p:cNvPr>
          <p:cNvSpPr txBox="1"/>
          <p:nvPr/>
        </p:nvSpPr>
        <p:spPr>
          <a:xfrm>
            <a:off x="4644008" y="3429000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acham desse filtro?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22BA7FE-68FE-0CAD-F361-E604061F9046}"/>
                  </a:ext>
                </a:extLst>
              </p:cNvPr>
              <p:cNvSpPr txBox="1"/>
              <p:nvPr/>
            </p:nvSpPr>
            <p:spPr>
              <a:xfrm>
                <a:off x="4164496" y="1742290"/>
                <a:ext cx="2079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     −        −        +</m:t>
                      </m:r>
                    </m:oMath>
                  </m:oMathPara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22BA7FE-68FE-0CAD-F361-E604061F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496" y="1742290"/>
                <a:ext cx="2079095" cy="276999"/>
              </a:xfrm>
              <a:prstGeom prst="rect">
                <a:avLst/>
              </a:prstGeom>
              <a:blipFill>
                <a:blip r:embed="rId4"/>
                <a:stretch>
                  <a:fillRect l="-1760" r="-2053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AF34000-05C5-A79D-414D-D4BFF4D3EEC2}"/>
                  </a:ext>
                </a:extLst>
              </p:cNvPr>
              <p:cNvSpPr txBox="1"/>
              <p:nvPr/>
            </p:nvSpPr>
            <p:spPr>
              <a:xfrm>
                <a:off x="4139952" y="4592161"/>
                <a:ext cx="2079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     −        −        +</m:t>
                      </m:r>
                    </m:oMath>
                  </m:oMathPara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AF34000-05C5-A79D-414D-D4BFF4D3E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4592161"/>
                <a:ext cx="2079095" cy="276999"/>
              </a:xfrm>
              <a:prstGeom prst="rect">
                <a:avLst/>
              </a:prstGeom>
              <a:blipFill>
                <a:blip r:embed="rId5"/>
                <a:stretch>
                  <a:fillRect l="-1760" r="-2053" b="-65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15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DECB588-0BB4-888D-7129-A929B5BFED64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23F7896E-5DE5-9CA2-BFF0-42A6B6A0A54F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1070B97A-DA23-9979-BBE2-441A35787A70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305B9EF-A5BD-EB14-2556-723C63C42DBB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36770E2D-A11B-8098-F5BB-AB6B256A6771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9" name="Tabela 4">
            <a:extLst>
              <a:ext uri="{FF2B5EF4-FFF2-40B4-BE49-F238E27FC236}">
                <a16:creationId xmlns:a16="http://schemas.microsoft.com/office/drawing/2014/main" id="{D8A53D00-B513-C9AF-2638-79FEDABB2378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0" name="Tabela 4">
            <a:extLst>
              <a:ext uri="{FF2B5EF4-FFF2-40B4-BE49-F238E27FC236}">
                <a16:creationId xmlns:a16="http://schemas.microsoft.com/office/drawing/2014/main" id="{119BB31C-42A8-C443-04FF-620F1121373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1" name="Tabela 4">
            <a:extLst>
              <a:ext uri="{FF2B5EF4-FFF2-40B4-BE49-F238E27FC236}">
                <a16:creationId xmlns:a16="http://schemas.microsoft.com/office/drawing/2014/main" id="{04F076BF-1682-3608-6B74-2E06823E6564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B4CFE912-6D56-5C25-D71E-515409253931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3" name="Tabela 4">
            <a:extLst>
              <a:ext uri="{FF2B5EF4-FFF2-40B4-BE49-F238E27FC236}">
                <a16:creationId xmlns:a16="http://schemas.microsoft.com/office/drawing/2014/main" id="{EA06B6E3-D57F-2895-4E0A-DFB1D8B69500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4" name="Tabela 4">
            <a:extLst>
              <a:ext uri="{FF2B5EF4-FFF2-40B4-BE49-F238E27FC236}">
                <a16:creationId xmlns:a16="http://schemas.microsoft.com/office/drawing/2014/main" id="{C4112123-9193-2A5C-AF6B-BEA724FDFAF5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A9BEEBE4-761D-FD96-7052-B774757F8B88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6" name="Tabela 4">
            <a:extLst>
              <a:ext uri="{FF2B5EF4-FFF2-40B4-BE49-F238E27FC236}">
                <a16:creationId xmlns:a16="http://schemas.microsoft.com/office/drawing/2014/main" id="{6F566662-AF8F-0619-04AA-80784012B320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7" name="Tabela 4">
            <a:extLst>
              <a:ext uri="{FF2B5EF4-FFF2-40B4-BE49-F238E27FC236}">
                <a16:creationId xmlns:a16="http://schemas.microsoft.com/office/drawing/2014/main" id="{73763001-AF52-D7A5-EFA0-A84E285AB61D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B06BEAE4-D87D-FFF5-60E8-C834EC6D2D2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60E2A7AF-2C94-938E-1711-5C3395DDCF62}"/>
              </a:ext>
            </a:extLst>
          </p:cNvPr>
          <p:cNvSpPr txBox="1"/>
          <p:nvPr/>
        </p:nvSpPr>
        <p:spPr>
          <a:xfrm>
            <a:off x="252902" y="1092071"/>
            <a:ext cx="860347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Para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imagem</a:t>
            </a:r>
            <a:r>
              <a:rPr lang="en-US" dirty="0">
                <a:latin typeface="Gotham HTF Light"/>
                <a:cs typeface="Gotham HTF Light"/>
              </a:rPr>
              <a:t> 2x2, </a:t>
            </a:r>
            <a:r>
              <a:rPr lang="en-US" dirty="0" err="1">
                <a:latin typeface="Gotham HTF Light"/>
                <a:cs typeface="Gotham HTF Light"/>
              </a:rPr>
              <a:t>apenas</a:t>
            </a:r>
            <a:r>
              <a:rPr lang="en-US" dirty="0">
                <a:latin typeface="Gotham HTF Light"/>
                <a:cs typeface="Gotham HTF Light"/>
              </a:rPr>
              <a:t> com “-” e “+” = 2</a:t>
            </a:r>
            <a:r>
              <a:rPr lang="en-US" baseline="30000" dirty="0">
                <a:latin typeface="Gotham HTF Light"/>
                <a:cs typeface="Gotham HTF Light"/>
              </a:rPr>
              <a:t>4</a:t>
            </a:r>
            <a:r>
              <a:rPr lang="en-US" dirty="0">
                <a:latin typeface="Gotham HTF Light"/>
                <a:cs typeface="Gotham HTF Light"/>
              </a:rPr>
              <a:t> = 16 </a:t>
            </a:r>
            <a:r>
              <a:rPr lang="en-US" dirty="0" err="1">
                <a:latin typeface="Gotham HTF Light"/>
                <a:cs typeface="Gotham HTF Light"/>
              </a:rPr>
              <a:t>possibilidades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2585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27192"/>
              </p:ext>
            </p:extLst>
          </p:nvPr>
        </p:nvGraphicFramePr>
        <p:xfrm>
          <a:off x="135221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DECB588-0BB4-888D-7129-A929B5BFE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64857"/>
              </p:ext>
            </p:extLst>
          </p:nvPr>
        </p:nvGraphicFramePr>
        <p:xfrm>
          <a:off x="2452908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23F7896E-5DE5-9CA2-BFF0-42A6B6A0A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799322"/>
              </p:ext>
            </p:extLst>
          </p:nvPr>
        </p:nvGraphicFramePr>
        <p:xfrm>
          <a:off x="3553602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1070B97A-DA23-9979-BBE2-441A35787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59395"/>
              </p:ext>
            </p:extLst>
          </p:nvPr>
        </p:nvGraphicFramePr>
        <p:xfrm>
          <a:off x="465429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305B9EF-A5BD-EB14-2556-723C63C42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01504"/>
              </p:ext>
            </p:extLst>
          </p:nvPr>
        </p:nvGraphicFramePr>
        <p:xfrm>
          <a:off x="575499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36770E2D-A11B-8098-F5BB-AB6B256A6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94727"/>
              </p:ext>
            </p:extLst>
          </p:nvPr>
        </p:nvGraphicFramePr>
        <p:xfrm>
          <a:off x="685568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9" name="Tabela 4">
            <a:extLst>
              <a:ext uri="{FF2B5EF4-FFF2-40B4-BE49-F238E27FC236}">
                <a16:creationId xmlns:a16="http://schemas.microsoft.com/office/drawing/2014/main" id="{D8A53D00-B513-C9AF-2638-79FEDABB2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56346"/>
              </p:ext>
            </p:extLst>
          </p:nvPr>
        </p:nvGraphicFramePr>
        <p:xfrm>
          <a:off x="25152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0" name="Tabela 4">
            <a:extLst>
              <a:ext uri="{FF2B5EF4-FFF2-40B4-BE49-F238E27FC236}">
                <a16:creationId xmlns:a16="http://schemas.microsoft.com/office/drawing/2014/main" id="{119BB31C-42A8-C443-04FF-620F11213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77202"/>
              </p:ext>
            </p:extLst>
          </p:nvPr>
        </p:nvGraphicFramePr>
        <p:xfrm>
          <a:off x="795637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1" name="Tabela 4">
            <a:extLst>
              <a:ext uri="{FF2B5EF4-FFF2-40B4-BE49-F238E27FC236}">
                <a16:creationId xmlns:a16="http://schemas.microsoft.com/office/drawing/2014/main" id="{04F076BF-1682-3608-6B74-2E06823E6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83386"/>
              </p:ext>
            </p:extLst>
          </p:nvPr>
        </p:nvGraphicFramePr>
        <p:xfrm>
          <a:off x="135221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B4CFE912-6D56-5C25-D71E-515409253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383596"/>
              </p:ext>
            </p:extLst>
          </p:nvPr>
        </p:nvGraphicFramePr>
        <p:xfrm>
          <a:off x="2452908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3" name="Tabela 4">
            <a:extLst>
              <a:ext uri="{FF2B5EF4-FFF2-40B4-BE49-F238E27FC236}">
                <a16:creationId xmlns:a16="http://schemas.microsoft.com/office/drawing/2014/main" id="{EA06B6E3-D57F-2895-4E0A-DFB1D8B69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55501"/>
              </p:ext>
            </p:extLst>
          </p:nvPr>
        </p:nvGraphicFramePr>
        <p:xfrm>
          <a:off x="3553602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4" name="Tabela 4">
            <a:extLst>
              <a:ext uri="{FF2B5EF4-FFF2-40B4-BE49-F238E27FC236}">
                <a16:creationId xmlns:a16="http://schemas.microsoft.com/office/drawing/2014/main" id="{C4112123-9193-2A5C-AF6B-BEA724FDF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72739"/>
              </p:ext>
            </p:extLst>
          </p:nvPr>
        </p:nvGraphicFramePr>
        <p:xfrm>
          <a:off x="465429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A9BEEBE4-761D-FD96-7052-B774757F8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9428"/>
              </p:ext>
            </p:extLst>
          </p:nvPr>
        </p:nvGraphicFramePr>
        <p:xfrm>
          <a:off x="575499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6" name="Tabela 4">
            <a:extLst>
              <a:ext uri="{FF2B5EF4-FFF2-40B4-BE49-F238E27FC236}">
                <a16:creationId xmlns:a16="http://schemas.microsoft.com/office/drawing/2014/main" id="{6F566662-AF8F-0619-04AA-80784012B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86004"/>
              </p:ext>
            </p:extLst>
          </p:nvPr>
        </p:nvGraphicFramePr>
        <p:xfrm>
          <a:off x="685568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7" name="Tabela 4">
            <a:extLst>
              <a:ext uri="{FF2B5EF4-FFF2-40B4-BE49-F238E27FC236}">
                <a16:creationId xmlns:a16="http://schemas.microsoft.com/office/drawing/2014/main" id="{73763001-AF52-D7A5-EFA0-A84E285AB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781165"/>
              </p:ext>
            </p:extLst>
          </p:nvPr>
        </p:nvGraphicFramePr>
        <p:xfrm>
          <a:off x="25152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B06BEAE4-D87D-FFF5-60E8-C834EC6D2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07621"/>
              </p:ext>
            </p:extLst>
          </p:nvPr>
        </p:nvGraphicFramePr>
        <p:xfrm>
          <a:off x="795637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60E2A7AF-2C94-938E-1711-5C3395DDCF62}"/>
              </a:ext>
            </a:extLst>
          </p:cNvPr>
          <p:cNvSpPr txBox="1"/>
          <p:nvPr/>
        </p:nvSpPr>
        <p:spPr>
          <a:xfrm>
            <a:off x="252902" y="1092071"/>
            <a:ext cx="860347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Para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image 2x2, </a:t>
            </a:r>
            <a:r>
              <a:rPr lang="en-US" dirty="0" err="1">
                <a:latin typeface="Gotham HTF Light"/>
                <a:cs typeface="Gotham HTF Light"/>
              </a:rPr>
              <a:t>apenas</a:t>
            </a:r>
            <a:r>
              <a:rPr lang="en-US" dirty="0">
                <a:latin typeface="Gotham HTF Light"/>
                <a:cs typeface="Gotham HTF Light"/>
              </a:rPr>
              <a:t> com “-” e “+” = 2</a:t>
            </a:r>
            <a:r>
              <a:rPr lang="en-US" baseline="30000" dirty="0">
                <a:latin typeface="Gotham HTF Light"/>
                <a:cs typeface="Gotham HTF Light"/>
              </a:rPr>
              <a:t>4</a:t>
            </a:r>
            <a:r>
              <a:rPr lang="en-US" dirty="0">
                <a:latin typeface="Gotham HTF Light"/>
                <a:cs typeface="Gotham HTF Light"/>
              </a:rPr>
              <a:t> = 16 </a:t>
            </a:r>
            <a:r>
              <a:rPr lang="en-US" dirty="0" err="1">
                <a:latin typeface="Gotham HTF Light"/>
                <a:cs typeface="Gotham HTF Light"/>
              </a:rPr>
              <a:t>possibilidades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  <p:sp>
        <p:nvSpPr>
          <p:cNvPr id="31" name="Símbolo de &quot;Não Permitido&quot; 30">
            <a:extLst>
              <a:ext uri="{FF2B5EF4-FFF2-40B4-BE49-F238E27FC236}">
                <a16:creationId xmlns:a16="http://schemas.microsoft.com/office/drawing/2014/main" id="{F97D6975-800F-6970-3B68-B12CF70FE177}"/>
              </a:ext>
            </a:extLst>
          </p:cNvPr>
          <p:cNvSpPr/>
          <p:nvPr/>
        </p:nvSpPr>
        <p:spPr>
          <a:xfrm>
            <a:off x="46754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060A0F69-4546-02A4-76B1-8D3D32FA7E7F}"/>
              </a:ext>
            </a:extLst>
          </p:cNvPr>
          <p:cNvSpPr/>
          <p:nvPr/>
        </p:nvSpPr>
        <p:spPr>
          <a:xfrm>
            <a:off x="154766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Símbolo de &quot;Não Permitido&quot; 32">
            <a:extLst>
              <a:ext uri="{FF2B5EF4-FFF2-40B4-BE49-F238E27FC236}">
                <a16:creationId xmlns:a16="http://schemas.microsoft.com/office/drawing/2014/main" id="{63D56DC9-62AF-5194-5089-0924F17DC47C}"/>
              </a:ext>
            </a:extLst>
          </p:cNvPr>
          <p:cNvSpPr/>
          <p:nvPr/>
        </p:nvSpPr>
        <p:spPr>
          <a:xfrm>
            <a:off x="269979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Símbolo de &quot;Não Permitido&quot; 33">
            <a:extLst>
              <a:ext uri="{FF2B5EF4-FFF2-40B4-BE49-F238E27FC236}">
                <a16:creationId xmlns:a16="http://schemas.microsoft.com/office/drawing/2014/main" id="{A88D6DCC-674F-D00E-BEAA-9E8143EB31D3}"/>
              </a:ext>
            </a:extLst>
          </p:cNvPr>
          <p:cNvSpPr/>
          <p:nvPr/>
        </p:nvSpPr>
        <p:spPr>
          <a:xfrm>
            <a:off x="377991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Símbolo de &quot;Não Permitido&quot; 34">
            <a:extLst>
              <a:ext uri="{FF2B5EF4-FFF2-40B4-BE49-F238E27FC236}">
                <a16:creationId xmlns:a16="http://schemas.microsoft.com/office/drawing/2014/main" id="{92D38EB4-B510-4DE3-0D9B-B6DAF4A4FAF3}"/>
              </a:ext>
            </a:extLst>
          </p:cNvPr>
          <p:cNvSpPr/>
          <p:nvPr/>
        </p:nvSpPr>
        <p:spPr>
          <a:xfrm>
            <a:off x="493204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Símbolo de &quot;Não Permitido&quot; 35">
            <a:extLst>
              <a:ext uri="{FF2B5EF4-FFF2-40B4-BE49-F238E27FC236}">
                <a16:creationId xmlns:a16="http://schemas.microsoft.com/office/drawing/2014/main" id="{B72580AD-F2E6-73DA-4F20-C20900A836F9}"/>
              </a:ext>
            </a:extLst>
          </p:cNvPr>
          <p:cNvSpPr/>
          <p:nvPr/>
        </p:nvSpPr>
        <p:spPr>
          <a:xfrm>
            <a:off x="601216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Símbolo de &quot;Não Permitido&quot; 36">
            <a:extLst>
              <a:ext uri="{FF2B5EF4-FFF2-40B4-BE49-F238E27FC236}">
                <a16:creationId xmlns:a16="http://schemas.microsoft.com/office/drawing/2014/main" id="{3CE08713-4CE1-59A7-61DA-E06FD6B21703}"/>
              </a:ext>
            </a:extLst>
          </p:cNvPr>
          <p:cNvSpPr/>
          <p:nvPr/>
        </p:nvSpPr>
        <p:spPr>
          <a:xfrm>
            <a:off x="709228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ímbolo de &quot;Não Permitido&quot; 37">
            <a:extLst>
              <a:ext uri="{FF2B5EF4-FFF2-40B4-BE49-F238E27FC236}">
                <a16:creationId xmlns:a16="http://schemas.microsoft.com/office/drawing/2014/main" id="{216287DB-9E20-05E6-EAD4-DF7ABF6C704E}"/>
              </a:ext>
            </a:extLst>
          </p:cNvPr>
          <p:cNvSpPr/>
          <p:nvPr/>
        </p:nvSpPr>
        <p:spPr>
          <a:xfrm>
            <a:off x="1547664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Símbolo de &quot;Não Permitido&quot; 38">
            <a:extLst>
              <a:ext uri="{FF2B5EF4-FFF2-40B4-BE49-F238E27FC236}">
                <a16:creationId xmlns:a16="http://schemas.microsoft.com/office/drawing/2014/main" id="{0FC6115F-93FD-A032-8225-9435F1E34B4A}"/>
              </a:ext>
            </a:extLst>
          </p:cNvPr>
          <p:cNvSpPr/>
          <p:nvPr/>
        </p:nvSpPr>
        <p:spPr>
          <a:xfrm>
            <a:off x="269979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Símbolo de &quot;Não Permitido&quot; 39">
            <a:extLst>
              <a:ext uri="{FF2B5EF4-FFF2-40B4-BE49-F238E27FC236}">
                <a16:creationId xmlns:a16="http://schemas.microsoft.com/office/drawing/2014/main" id="{47BEA7FF-5C05-D787-E437-ABEBF4A569B4}"/>
              </a:ext>
            </a:extLst>
          </p:cNvPr>
          <p:cNvSpPr/>
          <p:nvPr/>
        </p:nvSpPr>
        <p:spPr>
          <a:xfrm>
            <a:off x="385192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Símbolo de &quot;Não Permitido&quot; 40">
            <a:extLst>
              <a:ext uri="{FF2B5EF4-FFF2-40B4-BE49-F238E27FC236}">
                <a16:creationId xmlns:a16="http://schemas.microsoft.com/office/drawing/2014/main" id="{4E0F6282-0D12-CBCA-FEB4-72190B5FB965}"/>
              </a:ext>
            </a:extLst>
          </p:cNvPr>
          <p:cNvSpPr/>
          <p:nvPr/>
        </p:nvSpPr>
        <p:spPr>
          <a:xfrm>
            <a:off x="486003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Símbolo de &quot;Não Permitido&quot; 41">
            <a:extLst>
              <a:ext uri="{FF2B5EF4-FFF2-40B4-BE49-F238E27FC236}">
                <a16:creationId xmlns:a16="http://schemas.microsoft.com/office/drawing/2014/main" id="{5F13EBF2-D453-DB64-647F-E2996FA25DD2}"/>
              </a:ext>
            </a:extLst>
          </p:cNvPr>
          <p:cNvSpPr/>
          <p:nvPr/>
        </p:nvSpPr>
        <p:spPr>
          <a:xfrm>
            <a:off x="601216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Símbolo de &quot;Não Permitido&quot; 42">
            <a:extLst>
              <a:ext uri="{FF2B5EF4-FFF2-40B4-BE49-F238E27FC236}">
                <a16:creationId xmlns:a16="http://schemas.microsoft.com/office/drawing/2014/main" id="{3AF82590-6031-1908-FACB-CDCD7ABE8B23}"/>
              </a:ext>
            </a:extLst>
          </p:cNvPr>
          <p:cNvSpPr/>
          <p:nvPr/>
        </p:nvSpPr>
        <p:spPr>
          <a:xfrm>
            <a:off x="7164288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Símbolo de &quot;Não Permitido&quot; 43">
            <a:extLst>
              <a:ext uri="{FF2B5EF4-FFF2-40B4-BE49-F238E27FC236}">
                <a16:creationId xmlns:a16="http://schemas.microsoft.com/office/drawing/2014/main" id="{9D553D30-4E8E-E871-8C8C-62725851D109}"/>
              </a:ext>
            </a:extLst>
          </p:cNvPr>
          <p:cNvSpPr/>
          <p:nvPr/>
        </p:nvSpPr>
        <p:spPr>
          <a:xfrm>
            <a:off x="817240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Círculo: Vazio 45">
            <a:extLst>
              <a:ext uri="{FF2B5EF4-FFF2-40B4-BE49-F238E27FC236}">
                <a16:creationId xmlns:a16="http://schemas.microsoft.com/office/drawing/2014/main" id="{E04B0797-D5B9-635B-02E3-E8FE9A81969C}"/>
              </a:ext>
            </a:extLst>
          </p:cNvPr>
          <p:cNvSpPr/>
          <p:nvPr/>
        </p:nvSpPr>
        <p:spPr>
          <a:xfrm>
            <a:off x="485520" y="356801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Círculo: Vazio 46">
            <a:extLst>
              <a:ext uri="{FF2B5EF4-FFF2-40B4-BE49-F238E27FC236}">
                <a16:creationId xmlns:a16="http://schemas.microsoft.com/office/drawing/2014/main" id="{1F385E3D-C4FF-E30A-76D7-15F038AB83CB}"/>
              </a:ext>
            </a:extLst>
          </p:cNvPr>
          <p:cNvSpPr/>
          <p:nvPr/>
        </p:nvSpPr>
        <p:spPr>
          <a:xfrm>
            <a:off x="8172448" y="180275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672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são filtros?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DECB588-0BB4-888D-7129-A929B5BFED64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23F7896E-5DE5-9CA2-BFF0-42A6B6A0A54F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1070B97A-DA23-9979-BBE2-441A35787A70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305B9EF-A5BD-EB14-2556-723C63C42DBB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36770E2D-A11B-8098-F5BB-AB6B256A6771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9" name="Tabela 4">
            <a:extLst>
              <a:ext uri="{FF2B5EF4-FFF2-40B4-BE49-F238E27FC236}">
                <a16:creationId xmlns:a16="http://schemas.microsoft.com/office/drawing/2014/main" id="{D8A53D00-B513-C9AF-2638-79FEDABB2378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0" name="Tabela 4">
            <a:extLst>
              <a:ext uri="{FF2B5EF4-FFF2-40B4-BE49-F238E27FC236}">
                <a16:creationId xmlns:a16="http://schemas.microsoft.com/office/drawing/2014/main" id="{119BB31C-42A8-C443-04FF-620F1121373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2270760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1" name="Tabela 4">
            <a:extLst>
              <a:ext uri="{FF2B5EF4-FFF2-40B4-BE49-F238E27FC236}">
                <a16:creationId xmlns:a16="http://schemas.microsoft.com/office/drawing/2014/main" id="{04F076BF-1682-3608-6B74-2E06823E6564}"/>
              </a:ext>
            </a:extLst>
          </p:cNvPr>
          <p:cNvGraphicFramePr>
            <a:graphicFrameLocks noGrp="1"/>
          </p:cNvGraphicFramePr>
          <p:nvPr/>
        </p:nvGraphicFramePr>
        <p:xfrm>
          <a:off x="135221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B4CFE912-6D56-5C25-D71E-515409253931}"/>
              </a:ext>
            </a:extLst>
          </p:cNvPr>
          <p:cNvGraphicFramePr>
            <a:graphicFrameLocks noGrp="1"/>
          </p:cNvGraphicFramePr>
          <p:nvPr/>
        </p:nvGraphicFramePr>
        <p:xfrm>
          <a:off x="2452908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3" name="Tabela 4">
            <a:extLst>
              <a:ext uri="{FF2B5EF4-FFF2-40B4-BE49-F238E27FC236}">
                <a16:creationId xmlns:a16="http://schemas.microsoft.com/office/drawing/2014/main" id="{EA06B6E3-D57F-2895-4E0A-DFB1D8B69500}"/>
              </a:ext>
            </a:extLst>
          </p:cNvPr>
          <p:cNvGraphicFramePr>
            <a:graphicFrameLocks noGrp="1"/>
          </p:cNvGraphicFramePr>
          <p:nvPr/>
        </p:nvGraphicFramePr>
        <p:xfrm>
          <a:off x="3553602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4" name="Tabela 4">
            <a:extLst>
              <a:ext uri="{FF2B5EF4-FFF2-40B4-BE49-F238E27FC236}">
                <a16:creationId xmlns:a16="http://schemas.microsoft.com/office/drawing/2014/main" id="{C4112123-9193-2A5C-AF6B-BEA724FDFAF5}"/>
              </a:ext>
            </a:extLst>
          </p:cNvPr>
          <p:cNvGraphicFramePr>
            <a:graphicFrameLocks noGrp="1"/>
          </p:cNvGraphicFramePr>
          <p:nvPr/>
        </p:nvGraphicFramePr>
        <p:xfrm>
          <a:off x="465429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A9BEEBE4-761D-FD96-7052-B774757F8B88}"/>
              </a:ext>
            </a:extLst>
          </p:cNvPr>
          <p:cNvGraphicFramePr>
            <a:graphicFrameLocks noGrp="1"/>
          </p:cNvGraphicFramePr>
          <p:nvPr/>
        </p:nvGraphicFramePr>
        <p:xfrm>
          <a:off x="575499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6" name="Tabela 4">
            <a:extLst>
              <a:ext uri="{FF2B5EF4-FFF2-40B4-BE49-F238E27FC236}">
                <a16:creationId xmlns:a16="http://schemas.microsoft.com/office/drawing/2014/main" id="{6F566662-AF8F-0619-04AA-80784012B320}"/>
              </a:ext>
            </a:extLst>
          </p:cNvPr>
          <p:cNvGraphicFramePr>
            <a:graphicFrameLocks noGrp="1"/>
          </p:cNvGraphicFramePr>
          <p:nvPr/>
        </p:nvGraphicFramePr>
        <p:xfrm>
          <a:off x="6855684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7" name="Tabela 4">
            <a:extLst>
              <a:ext uri="{FF2B5EF4-FFF2-40B4-BE49-F238E27FC236}">
                <a16:creationId xmlns:a16="http://schemas.microsoft.com/office/drawing/2014/main" id="{73763001-AF52-D7A5-EFA0-A84E285AB61D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B06BEAE4-D87D-FFF5-60E8-C834EC6D2D21}"/>
              </a:ext>
            </a:extLst>
          </p:cNvPr>
          <p:cNvGraphicFramePr>
            <a:graphicFrameLocks noGrp="1"/>
          </p:cNvGraphicFramePr>
          <p:nvPr/>
        </p:nvGraphicFramePr>
        <p:xfrm>
          <a:off x="7956376" y="4077072"/>
          <a:ext cx="900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60E2A7AF-2C94-938E-1711-5C3395DDCF62}"/>
              </a:ext>
            </a:extLst>
          </p:cNvPr>
          <p:cNvSpPr txBox="1"/>
          <p:nvPr/>
        </p:nvSpPr>
        <p:spPr>
          <a:xfrm>
            <a:off x="252902" y="1092071"/>
            <a:ext cx="860347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Para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image 2x2, </a:t>
            </a:r>
            <a:r>
              <a:rPr lang="en-US" dirty="0" err="1">
                <a:latin typeface="Gotham HTF Light"/>
                <a:cs typeface="Gotham HTF Light"/>
              </a:rPr>
              <a:t>apenas</a:t>
            </a:r>
            <a:r>
              <a:rPr lang="en-US" dirty="0">
                <a:latin typeface="Gotham HTF Light"/>
                <a:cs typeface="Gotham HTF Light"/>
              </a:rPr>
              <a:t> com “-” e “+” = 2</a:t>
            </a:r>
            <a:r>
              <a:rPr lang="en-US" baseline="30000" dirty="0">
                <a:latin typeface="Gotham HTF Light"/>
                <a:cs typeface="Gotham HTF Light"/>
              </a:rPr>
              <a:t>4</a:t>
            </a:r>
            <a:r>
              <a:rPr lang="en-US" dirty="0">
                <a:latin typeface="Gotham HTF Light"/>
                <a:cs typeface="Gotham HTF Light"/>
              </a:rPr>
              <a:t> = 16 </a:t>
            </a:r>
            <a:r>
              <a:rPr lang="en-US" dirty="0" err="1">
                <a:latin typeface="Gotham HTF Light"/>
                <a:cs typeface="Gotham HTF Light"/>
              </a:rPr>
              <a:t>possibilidades</a:t>
            </a:r>
            <a:r>
              <a:rPr lang="en-US" dirty="0">
                <a:latin typeface="Gotham HTF Light"/>
                <a:cs typeface="Gotham HTF Light"/>
              </a:rPr>
              <a:t>!</a:t>
            </a:r>
          </a:p>
        </p:txBody>
      </p:sp>
      <p:sp>
        <p:nvSpPr>
          <p:cNvPr id="31" name="Símbolo de &quot;Não Permitido&quot; 30">
            <a:extLst>
              <a:ext uri="{FF2B5EF4-FFF2-40B4-BE49-F238E27FC236}">
                <a16:creationId xmlns:a16="http://schemas.microsoft.com/office/drawing/2014/main" id="{F97D6975-800F-6970-3B68-B12CF70FE177}"/>
              </a:ext>
            </a:extLst>
          </p:cNvPr>
          <p:cNvSpPr/>
          <p:nvPr/>
        </p:nvSpPr>
        <p:spPr>
          <a:xfrm>
            <a:off x="46754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060A0F69-4546-02A4-76B1-8D3D32FA7E7F}"/>
              </a:ext>
            </a:extLst>
          </p:cNvPr>
          <p:cNvSpPr/>
          <p:nvPr/>
        </p:nvSpPr>
        <p:spPr>
          <a:xfrm>
            <a:off x="1547664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Símbolo de &quot;Não Permitido&quot; 32">
            <a:extLst>
              <a:ext uri="{FF2B5EF4-FFF2-40B4-BE49-F238E27FC236}">
                <a16:creationId xmlns:a16="http://schemas.microsoft.com/office/drawing/2014/main" id="{63D56DC9-62AF-5194-5089-0924F17DC47C}"/>
              </a:ext>
            </a:extLst>
          </p:cNvPr>
          <p:cNvSpPr/>
          <p:nvPr/>
        </p:nvSpPr>
        <p:spPr>
          <a:xfrm>
            <a:off x="269979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Símbolo de &quot;Não Permitido&quot; 33">
            <a:extLst>
              <a:ext uri="{FF2B5EF4-FFF2-40B4-BE49-F238E27FC236}">
                <a16:creationId xmlns:a16="http://schemas.microsoft.com/office/drawing/2014/main" id="{A88D6DCC-674F-D00E-BEAA-9E8143EB31D3}"/>
              </a:ext>
            </a:extLst>
          </p:cNvPr>
          <p:cNvSpPr/>
          <p:nvPr/>
        </p:nvSpPr>
        <p:spPr>
          <a:xfrm>
            <a:off x="3779912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Símbolo de &quot;Não Permitido&quot; 34">
            <a:extLst>
              <a:ext uri="{FF2B5EF4-FFF2-40B4-BE49-F238E27FC236}">
                <a16:creationId xmlns:a16="http://schemas.microsoft.com/office/drawing/2014/main" id="{92D38EB4-B510-4DE3-0D9B-B6DAF4A4FAF3}"/>
              </a:ext>
            </a:extLst>
          </p:cNvPr>
          <p:cNvSpPr/>
          <p:nvPr/>
        </p:nvSpPr>
        <p:spPr>
          <a:xfrm>
            <a:off x="493204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Símbolo de &quot;Não Permitido&quot; 35">
            <a:extLst>
              <a:ext uri="{FF2B5EF4-FFF2-40B4-BE49-F238E27FC236}">
                <a16:creationId xmlns:a16="http://schemas.microsoft.com/office/drawing/2014/main" id="{B72580AD-F2E6-73DA-4F20-C20900A836F9}"/>
              </a:ext>
            </a:extLst>
          </p:cNvPr>
          <p:cNvSpPr/>
          <p:nvPr/>
        </p:nvSpPr>
        <p:spPr>
          <a:xfrm>
            <a:off x="601216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Símbolo de &quot;Não Permitido&quot; 36">
            <a:extLst>
              <a:ext uri="{FF2B5EF4-FFF2-40B4-BE49-F238E27FC236}">
                <a16:creationId xmlns:a16="http://schemas.microsoft.com/office/drawing/2014/main" id="{3CE08713-4CE1-59A7-61DA-E06FD6B21703}"/>
              </a:ext>
            </a:extLst>
          </p:cNvPr>
          <p:cNvSpPr/>
          <p:nvPr/>
        </p:nvSpPr>
        <p:spPr>
          <a:xfrm>
            <a:off x="7092280" y="180275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ímbolo de &quot;Não Permitido&quot; 37">
            <a:extLst>
              <a:ext uri="{FF2B5EF4-FFF2-40B4-BE49-F238E27FC236}">
                <a16:creationId xmlns:a16="http://schemas.microsoft.com/office/drawing/2014/main" id="{216287DB-9E20-05E6-EAD4-DF7ABF6C704E}"/>
              </a:ext>
            </a:extLst>
          </p:cNvPr>
          <p:cNvSpPr/>
          <p:nvPr/>
        </p:nvSpPr>
        <p:spPr>
          <a:xfrm>
            <a:off x="1547664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Símbolo de &quot;Não Permitido&quot; 38">
            <a:extLst>
              <a:ext uri="{FF2B5EF4-FFF2-40B4-BE49-F238E27FC236}">
                <a16:creationId xmlns:a16="http://schemas.microsoft.com/office/drawing/2014/main" id="{0FC6115F-93FD-A032-8225-9435F1E34B4A}"/>
              </a:ext>
            </a:extLst>
          </p:cNvPr>
          <p:cNvSpPr/>
          <p:nvPr/>
        </p:nvSpPr>
        <p:spPr>
          <a:xfrm>
            <a:off x="269979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Símbolo de &quot;Não Permitido&quot; 39">
            <a:extLst>
              <a:ext uri="{FF2B5EF4-FFF2-40B4-BE49-F238E27FC236}">
                <a16:creationId xmlns:a16="http://schemas.microsoft.com/office/drawing/2014/main" id="{47BEA7FF-5C05-D787-E437-ABEBF4A569B4}"/>
              </a:ext>
            </a:extLst>
          </p:cNvPr>
          <p:cNvSpPr/>
          <p:nvPr/>
        </p:nvSpPr>
        <p:spPr>
          <a:xfrm>
            <a:off x="385192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Símbolo de &quot;Não Permitido&quot; 40">
            <a:extLst>
              <a:ext uri="{FF2B5EF4-FFF2-40B4-BE49-F238E27FC236}">
                <a16:creationId xmlns:a16="http://schemas.microsoft.com/office/drawing/2014/main" id="{4E0F6282-0D12-CBCA-FEB4-72190B5FB965}"/>
              </a:ext>
            </a:extLst>
          </p:cNvPr>
          <p:cNvSpPr/>
          <p:nvPr/>
        </p:nvSpPr>
        <p:spPr>
          <a:xfrm>
            <a:off x="4860032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Símbolo de &quot;Não Permitido&quot; 41">
            <a:extLst>
              <a:ext uri="{FF2B5EF4-FFF2-40B4-BE49-F238E27FC236}">
                <a16:creationId xmlns:a16="http://schemas.microsoft.com/office/drawing/2014/main" id="{5F13EBF2-D453-DB64-647F-E2996FA25DD2}"/>
              </a:ext>
            </a:extLst>
          </p:cNvPr>
          <p:cNvSpPr/>
          <p:nvPr/>
        </p:nvSpPr>
        <p:spPr>
          <a:xfrm>
            <a:off x="601216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Símbolo de &quot;Não Permitido&quot; 42">
            <a:extLst>
              <a:ext uri="{FF2B5EF4-FFF2-40B4-BE49-F238E27FC236}">
                <a16:creationId xmlns:a16="http://schemas.microsoft.com/office/drawing/2014/main" id="{3AF82590-6031-1908-FACB-CDCD7ABE8B23}"/>
              </a:ext>
            </a:extLst>
          </p:cNvPr>
          <p:cNvSpPr/>
          <p:nvPr/>
        </p:nvSpPr>
        <p:spPr>
          <a:xfrm>
            <a:off x="7164288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Símbolo de &quot;Não Permitido&quot; 43">
            <a:extLst>
              <a:ext uri="{FF2B5EF4-FFF2-40B4-BE49-F238E27FC236}">
                <a16:creationId xmlns:a16="http://schemas.microsoft.com/office/drawing/2014/main" id="{9D553D30-4E8E-E871-8C8C-62725851D109}"/>
              </a:ext>
            </a:extLst>
          </p:cNvPr>
          <p:cNvSpPr/>
          <p:nvPr/>
        </p:nvSpPr>
        <p:spPr>
          <a:xfrm>
            <a:off x="8172400" y="3568016"/>
            <a:ext cx="432048" cy="4320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Círculo: Vazio 45">
            <a:extLst>
              <a:ext uri="{FF2B5EF4-FFF2-40B4-BE49-F238E27FC236}">
                <a16:creationId xmlns:a16="http://schemas.microsoft.com/office/drawing/2014/main" id="{E04B0797-D5B9-635B-02E3-E8FE9A81969C}"/>
              </a:ext>
            </a:extLst>
          </p:cNvPr>
          <p:cNvSpPr/>
          <p:nvPr/>
        </p:nvSpPr>
        <p:spPr>
          <a:xfrm>
            <a:off x="485520" y="356801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Círculo: Vazio 46">
            <a:extLst>
              <a:ext uri="{FF2B5EF4-FFF2-40B4-BE49-F238E27FC236}">
                <a16:creationId xmlns:a16="http://schemas.microsoft.com/office/drawing/2014/main" id="{1F385E3D-C4FF-E30A-76D7-15F038AB83CB}"/>
              </a:ext>
            </a:extLst>
          </p:cNvPr>
          <p:cNvSpPr/>
          <p:nvPr/>
        </p:nvSpPr>
        <p:spPr>
          <a:xfrm>
            <a:off x="8172448" y="1802756"/>
            <a:ext cx="432000" cy="432000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CDA0EC-60E9-6CE1-7DDD-39B1FBC1110D}"/>
              </a:ext>
            </a:extLst>
          </p:cNvPr>
          <p:cNvSpPr txBox="1"/>
          <p:nvPr/>
        </p:nvSpPr>
        <p:spPr>
          <a:xfrm>
            <a:off x="228600" y="5373216"/>
            <a:ext cx="8603473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E se </a:t>
            </a:r>
            <a:r>
              <a:rPr lang="en-US" dirty="0" err="1">
                <a:latin typeface="Gotham HTF Light"/>
                <a:cs typeface="Gotham HTF Light"/>
              </a:rPr>
              <a:t>aumentar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quantidade</a:t>
            </a:r>
            <a:r>
              <a:rPr lang="en-US" dirty="0">
                <a:latin typeface="Gotham HTF Light"/>
                <a:cs typeface="Gotham HTF Light"/>
              </a:rPr>
              <a:t> de pixels?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E se </a:t>
            </a:r>
            <a:r>
              <a:rPr lang="en-US" dirty="0" err="1">
                <a:latin typeface="Gotham HTF Light"/>
                <a:cs typeface="Gotham HTF Light"/>
              </a:rPr>
              <a:t>usarmos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 reais </a:t>
            </a:r>
            <a:r>
              <a:rPr lang="en-US" dirty="0" err="1">
                <a:latin typeface="Gotham HTF Light"/>
                <a:cs typeface="Gotham HTF Light"/>
              </a:rPr>
              <a:t>randomicos</a:t>
            </a:r>
            <a:r>
              <a:rPr lang="en-US" dirty="0">
                <a:latin typeface="Gotham HTF Light"/>
                <a:cs typeface="Gotham HTF Light"/>
              </a:rPr>
              <a:t>, </a:t>
            </a:r>
            <a:r>
              <a:rPr lang="en-US" dirty="0" err="1">
                <a:latin typeface="Gotham HTF Light"/>
                <a:cs typeface="Gotham HTF Light"/>
              </a:rPr>
              <a:t>por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exemplo</a:t>
            </a:r>
            <a:r>
              <a:rPr lang="en-US" dirty="0">
                <a:latin typeface="Gotham HTF Light"/>
                <a:cs typeface="Gotham HTF Light"/>
              </a:rPr>
              <a:t> 3.14, 2.75, 0.33…?</a:t>
            </a:r>
          </a:p>
        </p:txBody>
      </p:sp>
    </p:spTree>
    <p:extLst>
      <p:ext uri="{BB962C8B-B14F-4D97-AF65-F5344CB8AC3E}">
        <p14:creationId xmlns:p14="http://schemas.microsoft.com/office/powerpoint/2010/main" val="58386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09 –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Deep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Learning - Redes Neurais </a:t>
            </a:r>
            <a:r>
              <a:rPr lang="pt-BR" sz="3600" dirty="0" err="1">
                <a:solidFill>
                  <a:srgbClr val="ED265B"/>
                </a:solidFill>
                <a:latin typeface="Gotham HTF Medium"/>
              </a:rPr>
              <a:t>Convolucionais</a:t>
            </a:r>
            <a:r>
              <a:rPr lang="pt-BR" sz="3600" dirty="0">
                <a:solidFill>
                  <a:srgbClr val="ED265B"/>
                </a:solidFill>
                <a:latin typeface="Gotham HTF Medium"/>
              </a:rPr>
              <a:t> – CNN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Voltando para CNN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91745"/>
              </p:ext>
            </p:extLst>
          </p:nvPr>
        </p:nvGraphicFramePr>
        <p:xfrm>
          <a:off x="1763888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1407"/>
              </p:ext>
            </p:extLst>
          </p:nvPr>
        </p:nvGraphicFramePr>
        <p:xfrm>
          <a:off x="1763888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576B848-6C76-3D78-5DD2-F02C6A207C52}"/>
              </a:ext>
            </a:extLst>
          </p:cNvPr>
          <p:cNvCxnSpPr>
            <a:cxnSpLocks/>
          </p:cNvCxnSpPr>
          <p:nvPr/>
        </p:nvCxnSpPr>
        <p:spPr>
          <a:xfrm>
            <a:off x="563416" y="1576920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3AB338E-25D3-A060-A289-9DA3455249A6}"/>
              </a:ext>
            </a:extLst>
          </p:cNvPr>
          <p:cNvCxnSpPr>
            <a:cxnSpLocks/>
          </p:cNvCxnSpPr>
          <p:nvPr/>
        </p:nvCxnSpPr>
        <p:spPr>
          <a:xfrm flipH="1">
            <a:off x="491408" y="4401208"/>
            <a:ext cx="792088" cy="144016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023E30E-4300-5847-E754-13FB8EC67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764727"/>
              </p:ext>
            </p:extLst>
          </p:nvPr>
        </p:nvGraphicFramePr>
        <p:xfrm>
          <a:off x="4694721" y="1397000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8A46059F-E08E-33FC-4711-E283022E7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611689"/>
              </p:ext>
            </p:extLst>
          </p:nvPr>
        </p:nvGraphicFramePr>
        <p:xfrm>
          <a:off x="4694721" y="4221288"/>
          <a:ext cx="18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sp>
        <p:nvSpPr>
          <p:cNvPr id="15" name="Círculo: Vazio 14">
            <a:extLst>
              <a:ext uri="{FF2B5EF4-FFF2-40B4-BE49-F238E27FC236}">
                <a16:creationId xmlns:a16="http://schemas.microsoft.com/office/drawing/2014/main" id="{3F1E046A-9F3B-A3C4-A86F-CC8B9CC4D210}"/>
              </a:ext>
            </a:extLst>
          </p:cNvPr>
          <p:cNvSpPr/>
          <p:nvPr/>
        </p:nvSpPr>
        <p:spPr>
          <a:xfrm>
            <a:off x="6912480" y="4149280"/>
            <a:ext cx="1800000" cy="1800000"/>
          </a:xfrm>
          <a:prstGeom prst="donut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inal de Multiplicação 19">
            <a:extLst>
              <a:ext uri="{FF2B5EF4-FFF2-40B4-BE49-F238E27FC236}">
                <a16:creationId xmlns:a16="http://schemas.microsoft.com/office/drawing/2014/main" id="{D3611D95-AC92-EBD6-8C34-35BBD34741D8}"/>
              </a:ext>
            </a:extLst>
          </p:cNvPr>
          <p:cNvSpPr/>
          <p:nvPr/>
        </p:nvSpPr>
        <p:spPr>
          <a:xfrm>
            <a:off x="6732480" y="1217000"/>
            <a:ext cx="2160000" cy="2160000"/>
          </a:xfrm>
          <a:prstGeom prst="mathMultiply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28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ve Direita 20">
            <a:extLst>
              <a:ext uri="{FF2B5EF4-FFF2-40B4-BE49-F238E27FC236}">
                <a16:creationId xmlns:a16="http://schemas.microsoft.com/office/drawing/2014/main" id="{0D17A7B7-37C9-6301-A474-C038969D467D}"/>
              </a:ext>
            </a:extLst>
          </p:cNvPr>
          <p:cNvSpPr/>
          <p:nvPr/>
        </p:nvSpPr>
        <p:spPr>
          <a:xfrm>
            <a:off x="6984268" y="841236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5975FF87-27CF-4633-39A1-4A17FCDA8187}"/>
              </a:ext>
            </a:extLst>
          </p:cNvPr>
          <p:cNvSpPr/>
          <p:nvPr/>
        </p:nvSpPr>
        <p:spPr>
          <a:xfrm>
            <a:off x="5508104" y="868916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E334CB81-C54D-9D03-B808-1088168C78BD}"/>
              </a:ext>
            </a:extLst>
          </p:cNvPr>
          <p:cNvSpPr/>
          <p:nvPr/>
        </p:nvSpPr>
        <p:spPr>
          <a:xfrm>
            <a:off x="2987824" y="985034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Voltando para CNN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72E329-1C62-86D3-4A0B-76B4100C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0392"/>
              </p:ext>
            </p:extLst>
          </p:nvPr>
        </p:nvGraphicFramePr>
        <p:xfrm>
          <a:off x="323528" y="98072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23B5A7E-FE3D-B3BA-858B-D42DDF17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819039"/>
              </p:ext>
            </p:extLst>
          </p:nvPr>
        </p:nvGraphicFramePr>
        <p:xfrm>
          <a:off x="323528" y="242088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023E30E-4300-5847-E754-13FB8EC67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41987"/>
              </p:ext>
            </p:extLst>
          </p:nvPr>
        </p:nvGraphicFramePr>
        <p:xfrm>
          <a:off x="323528" y="386104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456911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652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8A46059F-E08E-33FC-4711-E283022E7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37090"/>
              </p:ext>
            </p:extLst>
          </p:nvPr>
        </p:nvGraphicFramePr>
        <p:xfrm>
          <a:off x="323528" y="530120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9983312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2511"/>
                  </a:ext>
                </a:extLst>
              </a:tr>
            </a:tbl>
          </a:graphicData>
        </a:graphic>
      </p:graphicFrame>
      <p:sp>
        <p:nvSpPr>
          <p:cNvPr id="3" name="Chave Direita 2">
            <a:extLst>
              <a:ext uri="{FF2B5EF4-FFF2-40B4-BE49-F238E27FC236}">
                <a16:creationId xmlns:a16="http://schemas.microsoft.com/office/drawing/2014/main" id="{D9E5D40B-18B8-FA5F-0797-E4DCCFE600BD}"/>
              </a:ext>
            </a:extLst>
          </p:cNvPr>
          <p:cNvSpPr/>
          <p:nvPr/>
        </p:nvSpPr>
        <p:spPr>
          <a:xfrm>
            <a:off x="1403648" y="980728"/>
            <a:ext cx="648072" cy="5400480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91F376-8096-E758-849B-1E6ABB42C6CE}"/>
              </a:ext>
            </a:extLst>
          </p:cNvPr>
          <p:cNvSpPr txBox="1"/>
          <p:nvPr/>
        </p:nvSpPr>
        <p:spPr>
          <a:xfrm>
            <a:off x="2051720" y="3113416"/>
            <a:ext cx="1296144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 err="1">
                <a:latin typeface="Gotham HTF Light"/>
                <a:cs typeface="Gotham HTF Light"/>
              </a:rPr>
              <a:t>Camada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Convolução</a:t>
            </a:r>
            <a:endParaRPr lang="en-US" sz="1600" dirty="0">
              <a:latin typeface="Gotham HTF Light"/>
              <a:cs typeface="Gotham HTF Light"/>
            </a:endParaRPr>
          </a:p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>
                <a:latin typeface="Gotham HTF Light"/>
                <a:cs typeface="Gotham HTF Light"/>
              </a:rPr>
              <a:t>(</a:t>
            </a:r>
            <a:r>
              <a:rPr lang="en-US" sz="1600" dirty="0" err="1">
                <a:latin typeface="Gotham HTF Light"/>
                <a:cs typeface="Gotham HTF Light"/>
              </a:rPr>
              <a:t>Filtro</a:t>
            </a:r>
            <a:r>
              <a:rPr lang="en-US" sz="1600" dirty="0">
                <a:latin typeface="Gotham HTF Light"/>
                <a:cs typeface="Gotham HTF Light"/>
              </a:rPr>
              <a:t>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5EEA42-3A76-4195-CCB8-FB868F7467DC}"/>
              </a:ext>
            </a:extLst>
          </p:cNvPr>
          <p:cNvSpPr txBox="1"/>
          <p:nvPr/>
        </p:nvSpPr>
        <p:spPr>
          <a:xfrm>
            <a:off x="3635896" y="3113416"/>
            <a:ext cx="1296144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 err="1">
                <a:latin typeface="Gotham HTF Light"/>
                <a:cs typeface="Gotham HTF Light"/>
              </a:rPr>
              <a:t>Camada</a:t>
            </a:r>
            <a:r>
              <a:rPr lang="en-US" sz="1600" dirty="0">
                <a:latin typeface="Gotham HTF Light"/>
                <a:cs typeface="Gotham HTF Light"/>
              </a:rPr>
              <a:t> de Pooling</a:t>
            </a:r>
          </a:p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>
                <a:latin typeface="Gotham HTF Light"/>
                <a:cs typeface="Gotham HTF Light"/>
              </a:rPr>
              <a:t>(</a:t>
            </a:r>
            <a:r>
              <a:rPr lang="en-US" sz="1600" dirty="0" err="1">
                <a:latin typeface="Gotham HTF Light"/>
                <a:cs typeface="Gotham HTF Light"/>
              </a:rPr>
              <a:t>Redução</a:t>
            </a:r>
            <a:r>
              <a:rPr lang="en-US" sz="1600" dirty="0">
                <a:latin typeface="Gotham HTF Light"/>
                <a:cs typeface="Gotham HTF Light"/>
              </a:rPr>
              <a:t>)</a:t>
            </a:r>
          </a:p>
        </p:txBody>
      </p:sp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0920A530-4043-C1C2-1196-65B2901D9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761585"/>
              </p:ext>
            </p:extLst>
          </p:nvPr>
        </p:nvGraphicFramePr>
        <p:xfrm>
          <a:off x="4716016" y="1376219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4" name="Tabela 4">
            <a:extLst>
              <a:ext uri="{FF2B5EF4-FFF2-40B4-BE49-F238E27FC236}">
                <a16:creationId xmlns:a16="http://schemas.microsoft.com/office/drawing/2014/main" id="{1288842B-CDA1-C3B2-43D8-DFDB66C48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60783"/>
              </p:ext>
            </p:extLst>
          </p:nvPr>
        </p:nvGraphicFramePr>
        <p:xfrm>
          <a:off x="4716016" y="2617257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6" name="Tabela 4">
            <a:extLst>
              <a:ext uri="{FF2B5EF4-FFF2-40B4-BE49-F238E27FC236}">
                <a16:creationId xmlns:a16="http://schemas.microsoft.com/office/drawing/2014/main" id="{D707F7C4-A725-6170-9C49-25DBAB1C7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10090"/>
              </p:ext>
            </p:extLst>
          </p:nvPr>
        </p:nvGraphicFramePr>
        <p:xfrm>
          <a:off x="4716016" y="3943848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graphicFrame>
        <p:nvGraphicFramePr>
          <p:cNvPr id="17" name="Tabela 4">
            <a:extLst>
              <a:ext uri="{FF2B5EF4-FFF2-40B4-BE49-F238E27FC236}">
                <a16:creationId xmlns:a16="http://schemas.microsoft.com/office/drawing/2014/main" id="{43CE13E4-99FE-F1DE-4AB5-7A8321DE7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8267"/>
              </p:ext>
            </p:extLst>
          </p:nvPr>
        </p:nvGraphicFramePr>
        <p:xfrm>
          <a:off x="4716016" y="5099928"/>
          <a:ext cx="9144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649282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325474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288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\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06515"/>
                  </a:ext>
                </a:extLst>
              </a:tr>
            </a:tbl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:a16="http://schemas.microsoft.com/office/drawing/2014/main" id="{C36B93F2-4D2B-3B94-4A9D-E3358437650F}"/>
              </a:ext>
            </a:extLst>
          </p:cNvPr>
          <p:cNvSpPr txBox="1"/>
          <p:nvPr/>
        </p:nvSpPr>
        <p:spPr>
          <a:xfrm>
            <a:off x="6228184" y="2905667"/>
            <a:ext cx="1296144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 err="1">
                <a:latin typeface="Gotham HTF Light"/>
                <a:cs typeface="Gotham HTF Light"/>
              </a:rPr>
              <a:t>Camada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totalmente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conectada</a:t>
            </a:r>
            <a:endParaRPr lang="en-US" sz="1600" dirty="0">
              <a:latin typeface="Gotham HTF Light"/>
              <a:cs typeface="Gotham HTF Light"/>
            </a:endParaRPr>
          </a:p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1600" dirty="0">
                <a:latin typeface="Gotham HTF Light"/>
                <a:cs typeface="Gotham HTF Light"/>
              </a:rPr>
              <a:t>(MLP)</a:t>
            </a:r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F0CC6AC9-EC52-DE55-732C-50D70A8178CA}"/>
              </a:ext>
            </a:extLst>
          </p:cNvPr>
          <p:cNvSpPr/>
          <p:nvPr/>
        </p:nvSpPr>
        <p:spPr>
          <a:xfrm>
            <a:off x="7756981" y="3861048"/>
            <a:ext cx="1080000" cy="1080000"/>
          </a:xfrm>
          <a:prstGeom prst="mathMultiply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DF6605B-B6EC-6C24-F4F9-C625C1C3DAFF}"/>
              </a:ext>
            </a:extLst>
          </p:cNvPr>
          <p:cNvCxnSpPr>
            <a:cxnSpLocks/>
          </p:cNvCxnSpPr>
          <p:nvPr/>
        </p:nvCxnSpPr>
        <p:spPr>
          <a:xfrm>
            <a:off x="8097194" y="1473419"/>
            <a:ext cx="396000" cy="72000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042C3930-45D6-C97C-2495-0441624A32D8}"/>
              </a:ext>
            </a:extLst>
          </p:cNvPr>
          <p:cNvCxnSpPr>
            <a:cxnSpLocks/>
          </p:cNvCxnSpPr>
          <p:nvPr/>
        </p:nvCxnSpPr>
        <p:spPr>
          <a:xfrm flipH="1">
            <a:off x="8097194" y="2714457"/>
            <a:ext cx="396000" cy="720000"/>
          </a:xfrm>
          <a:prstGeom prst="line">
            <a:avLst/>
          </a:prstGeom>
          <a:ln w="571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6122103C-FEDA-FF8D-F7FB-A4A8DDFCA9E7}"/>
              </a:ext>
            </a:extLst>
          </p:cNvPr>
          <p:cNvSpPr/>
          <p:nvPr/>
        </p:nvSpPr>
        <p:spPr>
          <a:xfrm>
            <a:off x="7755194" y="3861048"/>
            <a:ext cx="1080000" cy="1080000"/>
          </a:xfrm>
          <a:prstGeom prst="mathMultiply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írculo: Vazio 28">
            <a:extLst>
              <a:ext uri="{FF2B5EF4-FFF2-40B4-BE49-F238E27FC236}">
                <a16:creationId xmlns:a16="http://schemas.microsoft.com/office/drawing/2014/main" id="{A96C08DD-BEB0-345B-8140-D72ECA995F2E}"/>
              </a:ext>
            </a:extLst>
          </p:cNvPr>
          <p:cNvSpPr/>
          <p:nvPr/>
        </p:nvSpPr>
        <p:spPr>
          <a:xfrm>
            <a:off x="7845194" y="5107128"/>
            <a:ext cx="900000" cy="900000"/>
          </a:xfrm>
          <a:prstGeom prst="donut">
            <a:avLst/>
          </a:prstGeom>
          <a:solidFill>
            <a:srgbClr val="ED1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6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 animBg="1"/>
      <p:bldP spid="11" grpId="0" animBg="1"/>
      <p:bldP spid="3" grpId="0" animBg="1"/>
      <p:bldP spid="7" grpId="0"/>
      <p:bldP spid="12" grpId="0"/>
      <p:bldP spid="19" grpId="0"/>
      <p:bldP spid="24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de Convolução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F3E8C8C-DC35-F21E-89E6-8951BD5A9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4487"/>
            <a:ext cx="3762375" cy="36290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31099C-8731-A756-4EDA-21164FDE881F}"/>
              </a:ext>
            </a:extLst>
          </p:cNvPr>
          <p:cNvSpPr txBox="1"/>
          <p:nvPr/>
        </p:nvSpPr>
        <p:spPr>
          <a:xfrm>
            <a:off x="383884" y="5243512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Fonte: https://commons.wikimedia.org/wiki/File:Convolution_arithmetic_-_Padding_strides.gif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E62597F-68B6-E016-EE21-90C1A244A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60848"/>
            <a:ext cx="3888838" cy="28390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30DF3862-8A01-1820-CEC0-63BC300B9C27}"/>
              </a:ext>
            </a:extLst>
          </p:cNvPr>
          <p:cNvSpPr txBox="1"/>
          <p:nvPr/>
        </p:nvSpPr>
        <p:spPr>
          <a:xfrm>
            <a:off x="5076056" y="1916832"/>
            <a:ext cx="36724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Fonte: https://giphy.com/gifs/blog-daniel-keypoints-i4NjAwytgIRDW</a:t>
            </a:r>
          </a:p>
        </p:txBody>
      </p:sp>
    </p:spTree>
    <p:extLst>
      <p:ext uri="{BB962C8B-B14F-4D97-AF65-F5344CB8AC3E}">
        <p14:creationId xmlns:p14="http://schemas.microsoft.com/office/powerpoint/2010/main" val="6040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de Convolução em imagens coloridas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D1B3C8-E00F-B5D7-94AB-7C7F1FDB8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524328" cy="42324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682C5C-269E-C539-0393-68F7132CDA81}"/>
              </a:ext>
            </a:extLst>
          </p:cNvPr>
          <p:cNvSpPr txBox="1"/>
          <p:nvPr/>
        </p:nvSpPr>
        <p:spPr>
          <a:xfrm>
            <a:off x="395536" y="5854096"/>
            <a:ext cx="5760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https://miro.medium.com/v2/resize:fit:1280/1*ciDgQEjViWLnCbmX-EeSrA.gif</a:t>
            </a:r>
          </a:p>
        </p:txBody>
      </p:sp>
    </p:spTree>
    <p:extLst>
      <p:ext uri="{BB962C8B-B14F-4D97-AF65-F5344CB8AC3E}">
        <p14:creationId xmlns:p14="http://schemas.microsoft.com/office/powerpoint/2010/main" val="2450412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Mas para que serve isso?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14A5B77-3E9C-9555-02C2-5196552405AC}"/>
              </a:ext>
            </a:extLst>
          </p:cNvPr>
          <p:cNvGrpSpPr/>
          <p:nvPr/>
        </p:nvGrpSpPr>
        <p:grpSpPr>
          <a:xfrm>
            <a:off x="467544" y="1197646"/>
            <a:ext cx="7920880" cy="1799306"/>
            <a:chOff x="467544" y="1197646"/>
            <a:chExt cx="7920880" cy="1799306"/>
          </a:xfrm>
        </p:grpSpPr>
        <p:sp>
          <p:nvSpPr>
            <p:cNvPr id="3" name="ShapeNameChangedByPowerUser1">
              <a:extLst>
                <a:ext uri="{FF2B5EF4-FFF2-40B4-BE49-F238E27FC236}">
                  <a16:creationId xmlns:a16="http://schemas.microsoft.com/office/drawing/2014/main" id="{BEA267B6-2715-5857-301B-94151B87E58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67545" y="1324632"/>
              <a:ext cx="1090132" cy="836160"/>
            </a:xfrm>
            <a:custGeom>
              <a:avLst/>
              <a:gdLst>
                <a:gd name="connsiteX0" fmla="*/ 268018 w 2340891"/>
                <a:gd name="connsiteY0" fmla="*/ 0 h 1795526"/>
                <a:gd name="connsiteX1" fmla="*/ 272873 w 2340891"/>
                <a:gd name="connsiteY1" fmla="*/ 0 h 1795526"/>
                <a:gd name="connsiteX2" fmla="*/ 1050666 w 2340891"/>
                <a:gd name="connsiteY2" fmla="*/ 0 h 1795526"/>
                <a:gd name="connsiteX3" fmla="*/ 1053259 w 2340891"/>
                <a:gd name="connsiteY3" fmla="*/ 0 h 1795526"/>
                <a:gd name="connsiteX4" fmla="*/ 1024201 w 2340891"/>
                <a:gd name="connsiteY4" fmla="*/ 58931 h 1795526"/>
                <a:gd name="connsiteX5" fmla="*/ 986832 w 2340891"/>
                <a:gd name="connsiteY5" fmla="*/ 226390 h 1795526"/>
                <a:gd name="connsiteX6" fmla="*/ 1007321 w 2340891"/>
                <a:gd name="connsiteY6" fmla="*/ 244524 h 1795526"/>
                <a:gd name="connsiteX7" fmla="*/ 1043273 w 2340891"/>
                <a:gd name="connsiteY7" fmla="*/ 258280 h 1795526"/>
                <a:gd name="connsiteX8" fmla="*/ 1302818 w 2340891"/>
                <a:gd name="connsiteY8" fmla="*/ 234623 h 1795526"/>
                <a:gd name="connsiteX9" fmla="*/ 1273384 w 2340891"/>
                <a:gd name="connsiteY9" fmla="*/ 70642 h 1795526"/>
                <a:gd name="connsiteX10" fmla="*/ 1241690 w 2340891"/>
                <a:gd name="connsiteY10" fmla="*/ 0 h 1795526"/>
                <a:gd name="connsiteX11" fmla="*/ 1243092 w 2340891"/>
                <a:gd name="connsiteY11" fmla="*/ 0 h 1795526"/>
                <a:gd name="connsiteX12" fmla="*/ 2068018 w 2340891"/>
                <a:gd name="connsiteY12" fmla="*/ 0 h 1795526"/>
                <a:gd name="connsiteX13" fmla="*/ 2072873 w 2340891"/>
                <a:gd name="connsiteY13" fmla="*/ 0 h 1795526"/>
                <a:gd name="connsiteX14" fmla="*/ 2072873 w 2340891"/>
                <a:gd name="connsiteY14" fmla="*/ 818274 h 1795526"/>
                <a:gd name="connsiteX15" fmla="*/ 2139925 w 2340891"/>
                <a:gd name="connsiteY15" fmla="*/ 788190 h 1795526"/>
                <a:gd name="connsiteX16" fmla="*/ 2303906 w 2340891"/>
                <a:gd name="connsiteY16" fmla="*/ 758756 h 1795526"/>
                <a:gd name="connsiteX17" fmla="*/ 2294408 w 2340891"/>
                <a:gd name="connsiteY17" fmla="*/ 1076712 h 1795526"/>
                <a:gd name="connsiteX18" fmla="*/ 2126949 w 2340891"/>
                <a:gd name="connsiteY18" fmla="*/ 1039343 h 1795526"/>
                <a:gd name="connsiteX19" fmla="*/ 2072873 w 2340891"/>
                <a:gd name="connsiteY19" fmla="*/ 1012679 h 1795526"/>
                <a:gd name="connsiteX20" fmla="*/ 2072873 w 2340891"/>
                <a:gd name="connsiteY20" fmla="*/ 1795526 h 1795526"/>
                <a:gd name="connsiteX21" fmla="*/ 2068018 w 2340891"/>
                <a:gd name="connsiteY21" fmla="*/ 1795526 h 1795526"/>
                <a:gd name="connsiteX22" fmla="*/ 1290225 w 2340891"/>
                <a:gd name="connsiteY22" fmla="*/ 1795526 h 1795526"/>
                <a:gd name="connsiteX23" fmla="*/ 1287632 w 2340891"/>
                <a:gd name="connsiteY23" fmla="*/ 1795526 h 1795526"/>
                <a:gd name="connsiteX24" fmla="*/ 1316690 w 2340891"/>
                <a:gd name="connsiteY24" fmla="*/ 1736595 h 1795526"/>
                <a:gd name="connsiteX25" fmla="*/ 1354059 w 2340891"/>
                <a:gd name="connsiteY25" fmla="*/ 1569136 h 1795526"/>
                <a:gd name="connsiteX26" fmla="*/ 1333570 w 2340891"/>
                <a:gd name="connsiteY26" fmla="*/ 1551003 h 1795526"/>
                <a:gd name="connsiteX27" fmla="*/ 1297618 w 2340891"/>
                <a:gd name="connsiteY27" fmla="*/ 1537246 h 1795526"/>
                <a:gd name="connsiteX28" fmla="*/ 1038073 w 2340891"/>
                <a:gd name="connsiteY28" fmla="*/ 1560903 h 1795526"/>
                <a:gd name="connsiteX29" fmla="*/ 1067507 w 2340891"/>
                <a:gd name="connsiteY29" fmla="*/ 1724884 h 1795526"/>
                <a:gd name="connsiteX30" fmla="*/ 1099201 w 2340891"/>
                <a:gd name="connsiteY30" fmla="*/ 1795526 h 1795526"/>
                <a:gd name="connsiteX31" fmla="*/ 1097799 w 2340891"/>
                <a:gd name="connsiteY31" fmla="*/ 1795526 h 1795526"/>
                <a:gd name="connsiteX32" fmla="*/ 272873 w 2340891"/>
                <a:gd name="connsiteY32" fmla="*/ 1795526 h 1795526"/>
                <a:gd name="connsiteX33" fmla="*/ 268018 w 2340891"/>
                <a:gd name="connsiteY33" fmla="*/ 1795526 h 1795526"/>
                <a:gd name="connsiteX34" fmla="*/ 268018 w 2340891"/>
                <a:gd name="connsiteY34" fmla="*/ 977252 h 1795526"/>
                <a:gd name="connsiteX35" fmla="*/ 200966 w 2340891"/>
                <a:gd name="connsiteY35" fmla="*/ 1007336 h 1795526"/>
                <a:gd name="connsiteX36" fmla="*/ 36985 w 2340891"/>
                <a:gd name="connsiteY36" fmla="*/ 1036770 h 1795526"/>
                <a:gd name="connsiteX37" fmla="*/ 46483 w 2340891"/>
                <a:gd name="connsiteY37" fmla="*/ 718814 h 1795526"/>
                <a:gd name="connsiteX38" fmla="*/ 213942 w 2340891"/>
                <a:gd name="connsiteY38" fmla="*/ 756183 h 1795526"/>
                <a:gd name="connsiteX39" fmla="*/ 268018 w 2340891"/>
                <a:gd name="connsiteY39" fmla="*/ 782847 h 179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40891" h="1795526">
                  <a:moveTo>
                    <a:pt x="268018" y="0"/>
                  </a:moveTo>
                  <a:lnTo>
                    <a:pt x="272873" y="0"/>
                  </a:lnTo>
                  <a:lnTo>
                    <a:pt x="1050666" y="0"/>
                  </a:lnTo>
                  <a:lnTo>
                    <a:pt x="1053259" y="0"/>
                  </a:lnTo>
                  <a:lnTo>
                    <a:pt x="1024201" y="58931"/>
                  </a:lnTo>
                  <a:cubicBezTo>
                    <a:pt x="993321" y="128265"/>
                    <a:pt x="970686" y="197776"/>
                    <a:pt x="986832" y="226390"/>
                  </a:cubicBezTo>
                  <a:lnTo>
                    <a:pt x="1007321" y="244524"/>
                  </a:lnTo>
                  <a:lnTo>
                    <a:pt x="1043273" y="258280"/>
                  </a:lnTo>
                  <a:cubicBezTo>
                    <a:pt x="1129084" y="281547"/>
                    <a:pt x="1276722" y="274777"/>
                    <a:pt x="1302818" y="234623"/>
                  </a:cubicBezTo>
                  <a:cubicBezTo>
                    <a:pt x="1320216" y="207854"/>
                    <a:pt x="1300993" y="139478"/>
                    <a:pt x="1273384" y="70642"/>
                  </a:cubicBezTo>
                  <a:lnTo>
                    <a:pt x="1241690" y="0"/>
                  </a:lnTo>
                  <a:lnTo>
                    <a:pt x="1243092" y="0"/>
                  </a:lnTo>
                  <a:lnTo>
                    <a:pt x="2068018" y="0"/>
                  </a:lnTo>
                  <a:lnTo>
                    <a:pt x="2072873" y="0"/>
                  </a:lnTo>
                  <a:lnTo>
                    <a:pt x="2072873" y="818274"/>
                  </a:lnTo>
                  <a:lnTo>
                    <a:pt x="2139925" y="788190"/>
                  </a:lnTo>
                  <a:cubicBezTo>
                    <a:pt x="2208761" y="760581"/>
                    <a:pt x="2277137" y="741358"/>
                    <a:pt x="2303906" y="758756"/>
                  </a:cubicBezTo>
                  <a:cubicBezTo>
                    <a:pt x="2357444" y="793551"/>
                    <a:pt x="2351634" y="1044420"/>
                    <a:pt x="2294408" y="1076712"/>
                  </a:cubicBezTo>
                  <a:cubicBezTo>
                    <a:pt x="2265794" y="1092858"/>
                    <a:pt x="2196283" y="1070223"/>
                    <a:pt x="2126949" y="1039343"/>
                  </a:cubicBezTo>
                  <a:lnTo>
                    <a:pt x="2072873" y="1012679"/>
                  </a:lnTo>
                  <a:lnTo>
                    <a:pt x="2072873" y="1795526"/>
                  </a:lnTo>
                  <a:lnTo>
                    <a:pt x="2068018" y="1795526"/>
                  </a:lnTo>
                  <a:lnTo>
                    <a:pt x="1290225" y="1795526"/>
                  </a:lnTo>
                  <a:lnTo>
                    <a:pt x="1287632" y="1795526"/>
                  </a:lnTo>
                  <a:lnTo>
                    <a:pt x="1316690" y="1736595"/>
                  </a:lnTo>
                  <a:cubicBezTo>
                    <a:pt x="1347570" y="1667261"/>
                    <a:pt x="1370205" y="1597750"/>
                    <a:pt x="1354059" y="1569136"/>
                  </a:cubicBezTo>
                  <a:lnTo>
                    <a:pt x="1333570" y="1551003"/>
                  </a:lnTo>
                  <a:lnTo>
                    <a:pt x="1297618" y="1537246"/>
                  </a:lnTo>
                  <a:cubicBezTo>
                    <a:pt x="1211807" y="1513979"/>
                    <a:pt x="1064170" y="1520750"/>
                    <a:pt x="1038073" y="1560903"/>
                  </a:cubicBezTo>
                  <a:cubicBezTo>
                    <a:pt x="1020675" y="1587672"/>
                    <a:pt x="1039898" y="1656048"/>
                    <a:pt x="1067507" y="1724884"/>
                  </a:cubicBezTo>
                  <a:lnTo>
                    <a:pt x="1099201" y="1795526"/>
                  </a:lnTo>
                  <a:lnTo>
                    <a:pt x="1097799" y="1795526"/>
                  </a:lnTo>
                  <a:lnTo>
                    <a:pt x="272873" y="1795526"/>
                  </a:lnTo>
                  <a:lnTo>
                    <a:pt x="268018" y="1795526"/>
                  </a:lnTo>
                  <a:lnTo>
                    <a:pt x="268018" y="977252"/>
                  </a:lnTo>
                  <a:lnTo>
                    <a:pt x="200966" y="1007336"/>
                  </a:lnTo>
                  <a:cubicBezTo>
                    <a:pt x="132130" y="1034945"/>
                    <a:pt x="63754" y="1054168"/>
                    <a:pt x="36985" y="1036770"/>
                  </a:cubicBezTo>
                  <a:cubicBezTo>
                    <a:pt x="-16553" y="1001975"/>
                    <a:pt x="-10743" y="751106"/>
                    <a:pt x="46483" y="718814"/>
                  </a:cubicBezTo>
                  <a:cubicBezTo>
                    <a:pt x="75097" y="702668"/>
                    <a:pt x="144608" y="725303"/>
                    <a:pt x="213942" y="756183"/>
                  </a:cubicBezTo>
                  <a:lnTo>
                    <a:pt x="268018" y="782847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ShapeNameChangedByPowerUser2">
              <a:extLst>
                <a:ext uri="{FF2B5EF4-FFF2-40B4-BE49-F238E27FC236}">
                  <a16:creationId xmlns:a16="http://schemas.microsoft.com/office/drawing/2014/main" id="{FC04D7B7-CFC7-4CBB-3412-57E30EF15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544" y="2160792"/>
              <a:ext cx="1090132" cy="836160"/>
            </a:xfrm>
            <a:custGeom>
              <a:avLst/>
              <a:gdLst>
                <a:gd name="connsiteX0" fmla="*/ 268018 w 2340891"/>
                <a:gd name="connsiteY0" fmla="*/ 0 h 1795526"/>
                <a:gd name="connsiteX1" fmla="*/ 272873 w 2340891"/>
                <a:gd name="connsiteY1" fmla="*/ 0 h 1795526"/>
                <a:gd name="connsiteX2" fmla="*/ 1050666 w 2340891"/>
                <a:gd name="connsiteY2" fmla="*/ 0 h 1795526"/>
                <a:gd name="connsiteX3" fmla="*/ 1053259 w 2340891"/>
                <a:gd name="connsiteY3" fmla="*/ 0 h 1795526"/>
                <a:gd name="connsiteX4" fmla="*/ 1024201 w 2340891"/>
                <a:gd name="connsiteY4" fmla="*/ 58931 h 1795526"/>
                <a:gd name="connsiteX5" fmla="*/ 986832 w 2340891"/>
                <a:gd name="connsiteY5" fmla="*/ 226390 h 1795526"/>
                <a:gd name="connsiteX6" fmla="*/ 1007321 w 2340891"/>
                <a:gd name="connsiteY6" fmla="*/ 244524 h 1795526"/>
                <a:gd name="connsiteX7" fmla="*/ 1043273 w 2340891"/>
                <a:gd name="connsiteY7" fmla="*/ 258280 h 1795526"/>
                <a:gd name="connsiteX8" fmla="*/ 1302818 w 2340891"/>
                <a:gd name="connsiteY8" fmla="*/ 234623 h 1795526"/>
                <a:gd name="connsiteX9" fmla="*/ 1273384 w 2340891"/>
                <a:gd name="connsiteY9" fmla="*/ 70642 h 1795526"/>
                <a:gd name="connsiteX10" fmla="*/ 1241690 w 2340891"/>
                <a:gd name="connsiteY10" fmla="*/ 0 h 1795526"/>
                <a:gd name="connsiteX11" fmla="*/ 1243092 w 2340891"/>
                <a:gd name="connsiteY11" fmla="*/ 0 h 1795526"/>
                <a:gd name="connsiteX12" fmla="*/ 2068018 w 2340891"/>
                <a:gd name="connsiteY12" fmla="*/ 0 h 1795526"/>
                <a:gd name="connsiteX13" fmla="*/ 2072873 w 2340891"/>
                <a:gd name="connsiteY13" fmla="*/ 0 h 1795526"/>
                <a:gd name="connsiteX14" fmla="*/ 2072873 w 2340891"/>
                <a:gd name="connsiteY14" fmla="*/ 818274 h 1795526"/>
                <a:gd name="connsiteX15" fmla="*/ 2139925 w 2340891"/>
                <a:gd name="connsiteY15" fmla="*/ 788190 h 1795526"/>
                <a:gd name="connsiteX16" fmla="*/ 2303906 w 2340891"/>
                <a:gd name="connsiteY16" fmla="*/ 758756 h 1795526"/>
                <a:gd name="connsiteX17" fmla="*/ 2294408 w 2340891"/>
                <a:gd name="connsiteY17" fmla="*/ 1076712 h 1795526"/>
                <a:gd name="connsiteX18" fmla="*/ 2126949 w 2340891"/>
                <a:gd name="connsiteY18" fmla="*/ 1039343 h 1795526"/>
                <a:gd name="connsiteX19" fmla="*/ 2072873 w 2340891"/>
                <a:gd name="connsiteY19" fmla="*/ 1012679 h 1795526"/>
                <a:gd name="connsiteX20" fmla="*/ 2072873 w 2340891"/>
                <a:gd name="connsiteY20" fmla="*/ 1795526 h 1795526"/>
                <a:gd name="connsiteX21" fmla="*/ 2068018 w 2340891"/>
                <a:gd name="connsiteY21" fmla="*/ 1795526 h 1795526"/>
                <a:gd name="connsiteX22" fmla="*/ 1290225 w 2340891"/>
                <a:gd name="connsiteY22" fmla="*/ 1795526 h 1795526"/>
                <a:gd name="connsiteX23" fmla="*/ 1287632 w 2340891"/>
                <a:gd name="connsiteY23" fmla="*/ 1795526 h 1795526"/>
                <a:gd name="connsiteX24" fmla="*/ 1316690 w 2340891"/>
                <a:gd name="connsiteY24" fmla="*/ 1736595 h 1795526"/>
                <a:gd name="connsiteX25" fmla="*/ 1354059 w 2340891"/>
                <a:gd name="connsiteY25" fmla="*/ 1569136 h 1795526"/>
                <a:gd name="connsiteX26" fmla="*/ 1333570 w 2340891"/>
                <a:gd name="connsiteY26" fmla="*/ 1551003 h 1795526"/>
                <a:gd name="connsiteX27" fmla="*/ 1297618 w 2340891"/>
                <a:gd name="connsiteY27" fmla="*/ 1537246 h 1795526"/>
                <a:gd name="connsiteX28" fmla="*/ 1038073 w 2340891"/>
                <a:gd name="connsiteY28" fmla="*/ 1560903 h 1795526"/>
                <a:gd name="connsiteX29" fmla="*/ 1067507 w 2340891"/>
                <a:gd name="connsiteY29" fmla="*/ 1724884 h 1795526"/>
                <a:gd name="connsiteX30" fmla="*/ 1099201 w 2340891"/>
                <a:gd name="connsiteY30" fmla="*/ 1795526 h 1795526"/>
                <a:gd name="connsiteX31" fmla="*/ 1097799 w 2340891"/>
                <a:gd name="connsiteY31" fmla="*/ 1795526 h 1795526"/>
                <a:gd name="connsiteX32" fmla="*/ 272873 w 2340891"/>
                <a:gd name="connsiteY32" fmla="*/ 1795526 h 1795526"/>
                <a:gd name="connsiteX33" fmla="*/ 268018 w 2340891"/>
                <a:gd name="connsiteY33" fmla="*/ 1795526 h 1795526"/>
                <a:gd name="connsiteX34" fmla="*/ 268018 w 2340891"/>
                <a:gd name="connsiteY34" fmla="*/ 977252 h 1795526"/>
                <a:gd name="connsiteX35" fmla="*/ 200966 w 2340891"/>
                <a:gd name="connsiteY35" fmla="*/ 1007336 h 1795526"/>
                <a:gd name="connsiteX36" fmla="*/ 36985 w 2340891"/>
                <a:gd name="connsiteY36" fmla="*/ 1036770 h 1795526"/>
                <a:gd name="connsiteX37" fmla="*/ 46483 w 2340891"/>
                <a:gd name="connsiteY37" fmla="*/ 718814 h 1795526"/>
                <a:gd name="connsiteX38" fmla="*/ 213942 w 2340891"/>
                <a:gd name="connsiteY38" fmla="*/ 756183 h 1795526"/>
                <a:gd name="connsiteX39" fmla="*/ 268018 w 2340891"/>
                <a:gd name="connsiteY39" fmla="*/ 782847 h 179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40891" h="1795526">
                  <a:moveTo>
                    <a:pt x="268018" y="0"/>
                  </a:moveTo>
                  <a:lnTo>
                    <a:pt x="272873" y="0"/>
                  </a:lnTo>
                  <a:lnTo>
                    <a:pt x="1050666" y="0"/>
                  </a:lnTo>
                  <a:lnTo>
                    <a:pt x="1053259" y="0"/>
                  </a:lnTo>
                  <a:lnTo>
                    <a:pt x="1024201" y="58931"/>
                  </a:lnTo>
                  <a:cubicBezTo>
                    <a:pt x="993321" y="128265"/>
                    <a:pt x="970686" y="197776"/>
                    <a:pt x="986832" y="226390"/>
                  </a:cubicBezTo>
                  <a:lnTo>
                    <a:pt x="1007321" y="244524"/>
                  </a:lnTo>
                  <a:lnTo>
                    <a:pt x="1043273" y="258280"/>
                  </a:lnTo>
                  <a:cubicBezTo>
                    <a:pt x="1129084" y="281547"/>
                    <a:pt x="1276722" y="274777"/>
                    <a:pt x="1302818" y="234623"/>
                  </a:cubicBezTo>
                  <a:cubicBezTo>
                    <a:pt x="1320216" y="207854"/>
                    <a:pt x="1300993" y="139478"/>
                    <a:pt x="1273384" y="70642"/>
                  </a:cubicBezTo>
                  <a:lnTo>
                    <a:pt x="1241690" y="0"/>
                  </a:lnTo>
                  <a:lnTo>
                    <a:pt x="1243092" y="0"/>
                  </a:lnTo>
                  <a:lnTo>
                    <a:pt x="2068018" y="0"/>
                  </a:lnTo>
                  <a:lnTo>
                    <a:pt x="2072873" y="0"/>
                  </a:lnTo>
                  <a:lnTo>
                    <a:pt x="2072873" y="818274"/>
                  </a:lnTo>
                  <a:lnTo>
                    <a:pt x="2139925" y="788190"/>
                  </a:lnTo>
                  <a:cubicBezTo>
                    <a:pt x="2208761" y="760581"/>
                    <a:pt x="2277137" y="741358"/>
                    <a:pt x="2303906" y="758756"/>
                  </a:cubicBezTo>
                  <a:cubicBezTo>
                    <a:pt x="2357444" y="793551"/>
                    <a:pt x="2351634" y="1044420"/>
                    <a:pt x="2294408" y="1076712"/>
                  </a:cubicBezTo>
                  <a:cubicBezTo>
                    <a:pt x="2265794" y="1092858"/>
                    <a:pt x="2196283" y="1070223"/>
                    <a:pt x="2126949" y="1039343"/>
                  </a:cubicBezTo>
                  <a:lnTo>
                    <a:pt x="2072873" y="1012679"/>
                  </a:lnTo>
                  <a:lnTo>
                    <a:pt x="2072873" y="1795526"/>
                  </a:lnTo>
                  <a:lnTo>
                    <a:pt x="2068018" y="1795526"/>
                  </a:lnTo>
                  <a:lnTo>
                    <a:pt x="1290225" y="1795526"/>
                  </a:lnTo>
                  <a:lnTo>
                    <a:pt x="1287632" y="1795526"/>
                  </a:lnTo>
                  <a:lnTo>
                    <a:pt x="1316690" y="1736595"/>
                  </a:lnTo>
                  <a:cubicBezTo>
                    <a:pt x="1347570" y="1667261"/>
                    <a:pt x="1370205" y="1597750"/>
                    <a:pt x="1354059" y="1569136"/>
                  </a:cubicBezTo>
                  <a:lnTo>
                    <a:pt x="1333570" y="1551003"/>
                  </a:lnTo>
                  <a:lnTo>
                    <a:pt x="1297618" y="1537246"/>
                  </a:lnTo>
                  <a:cubicBezTo>
                    <a:pt x="1211807" y="1513979"/>
                    <a:pt x="1064170" y="1520750"/>
                    <a:pt x="1038073" y="1560903"/>
                  </a:cubicBezTo>
                  <a:cubicBezTo>
                    <a:pt x="1020675" y="1587672"/>
                    <a:pt x="1039898" y="1656048"/>
                    <a:pt x="1067507" y="1724884"/>
                  </a:cubicBezTo>
                  <a:lnTo>
                    <a:pt x="1099201" y="1795526"/>
                  </a:lnTo>
                  <a:lnTo>
                    <a:pt x="1097799" y="1795526"/>
                  </a:lnTo>
                  <a:lnTo>
                    <a:pt x="272873" y="1795526"/>
                  </a:lnTo>
                  <a:lnTo>
                    <a:pt x="268018" y="1795526"/>
                  </a:lnTo>
                  <a:lnTo>
                    <a:pt x="268018" y="977252"/>
                  </a:lnTo>
                  <a:lnTo>
                    <a:pt x="200966" y="1007336"/>
                  </a:lnTo>
                  <a:cubicBezTo>
                    <a:pt x="132130" y="1034945"/>
                    <a:pt x="63754" y="1054168"/>
                    <a:pt x="36985" y="1036770"/>
                  </a:cubicBezTo>
                  <a:cubicBezTo>
                    <a:pt x="-16553" y="1001975"/>
                    <a:pt x="-10743" y="751106"/>
                    <a:pt x="46483" y="718814"/>
                  </a:cubicBezTo>
                  <a:cubicBezTo>
                    <a:pt x="75097" y="702668"/>
                    <a:pt x="144608" y="725303"/>
                    <a:pt x="213942" y="756183"/>
                  </a:cubicBezTo>
                  <a:lnTo>
                    <a:pt x="268018" y="782847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ShapeNameChangedByPowerUser2">
              <a:extLst>
                <a:ext uri="{FF2B5EF4-FFF2-40B4-BE49-F238E27FC236}">
                  <a16:creationId xmlns:a16="http://schemas.microsoft.com/office/drawing/2014/main" id="{6028E113-62ED-D3B4-1914-752AD29E75B8}"/>
                </a:ext>
              </a:extLst>
            </p:cNvPr>
            <p:cNvSpPr txBox="1"/>
            <p:nvPr/>
          </p:nvSpPr>
          <p:spPr>
            <a:xfrm>
              <a:off x="1871753" y="1428603"/>
              <a:ext cx="6516671" cy="62821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216000" rtlCol="0" anchor="ctr">
              <a:noAutofit/>
            </a:bodyPr>
            <a:lstStyle/>
            <a:p>
              <a:pPr marL="214313" indent="-214313" defTabSz="685800">
                <a:buFont typeface="Arial" panose="020B0604020202020204" pitchFamily="34" charset="0"/>
                <a:buChar char="•"/>
                <a:defRPr/>
              </a:pPr>
              <a:r>
                <a:rPr lang="pt-BR" sz="2000" kern="0" dirty="0">
                  <a:solidFill>
                    <a:prstClr val="black"/>
                  </a:solidFill>
                  <a:latin typeface="Gotham HTF"/>
                </a:rPr>
                <a:t>Serve para achar bordas nas imagens</a:t>
              </a:r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FBC50DAE-3A35-1D02-5724-3369C92F45AC}"/>
                </a:ext>
              </a:extLst>
            </p:cNvPr>
            <p:cNvSpPr txBox="1"/>
            <p:nvPr/>
          </p:nvSpPr>
          <p:spPr>
            <a:xfrm>
              <a:off x="1871753" y="2264764"/>
              <a:ext cx="6516671" cy="62821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lIns="216000" rtlCol="0" anchor="ctr">
              <a:noAutofit/>
            </a:bodyPr>
            <a:lstStyle/>
            <a:p>
              <a:pPr marL="214313" indent="-214313" defTabSz="685800">
                <a:buFont typeface="Arial" panose="020B0604020202020204" pitchFamily="34" charset="0"/>
                <a:buChar char="•"/>
                <a:defRPr/>
              </a:pPr>
              <a:r>
                <a:rPr lang="pt-BR" sz="2000" kern="0" dirty="0">
                  <a:solidFill>
                    <a:prstClr val="black"/>
                  </a:solidFill>
                  <a:latin typeface="Gotham HTF"/>
                </a:rPr>
                <a:t>Serve para evidenciar alguma característica na imagem, aplicando filtros de Blur e </a:t>
              </a:r>
              <a:r>
                <a:rPr lang="pt-BR" sz="2000" kern="0" dirty="0" err="1">
                  <a:solidFill>
                    <a:prstClr val="black"/>
                  </a:solidFill>
                  <a:latin typeface="Gotham HTF"/>
                </a:rPr>
                <a:t>Sharpen</a:t>
              </a:r>
              <a:r>
                <a:rPr lang="pt-BR" sz="2000" kern="0" dirty="0">
                  <a:solidFill>
                    <a:prstClr val="black"/>
                  </a:solidFill>
                  <a:latin typeface="Gotham HTF"/>
                </a:rPr>
                <a:t> </a:t>
              </a:r>
            </a:p>
          </p:txBody>
        </p:sp>
        <p:sp>
          <p:nvSpPr>
            <p:cNvPr id="11" name="ShapeNameChangedByPowerUser1">
              <a:extLst>
                <a:ext uri="{FF2B5EF4-FFF2-40B4-BE49-F238E27FC236}">
                  <a16:creationId xmlns:a16="http://schemas.microsoft.com/office/drawing/2014/main" id="{A147FEB0-4E3E-A80B-E0B7-97BF6BC44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5790" y="1566750"/>
              <a:ext cx="351924" cy="3519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ShapeNameChangedByPowerUser1">
              <a:extLst>
                <a:ext uri="{FF2B5EF4-FFF2-40B4-BE49-F238E27FC236}">
                  <a16:creationId xmlns:a16="http://schemas.microsoft.com/office/drawing/2014/main" id="{07B3E393-BA22-C732-BC2F-AA61D1D918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5790" y="2399995"/>
              <a:ext cx="351924" cy="3519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0B70DA08-02D3-A4CC-A496-1381E4984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5" y="3501008"/>
            <a:ext cx="7560278" cy="24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86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de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Pooling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4C28DD-4092-A728-ADAF-582737E73CA7}"/>
              </a:ext>
            </a:extLst>
          </p:cNvPr>
          <p:cNvSpPr txBox="1"/>
          <p:nvPr/>
        </p:nvSpPr>
        <p:spPr>
          <a:xfrm>
            <a:off x="323528" y="980728"/>
            <a:ext cx="828092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Usada</a:t>
            </a:r>
            <a:r>
              <a:rPr lang="en-US" dirty="0">
                <a:latin typeface="Gotham HTF Light"/>
                <a:cs typeface="Gotham HTF Light"/>
              </a:rPr>
              <a:t> para </a:t>
            </a:r>
            <a:r>
              <a:rPr lang="en-US" dirty="0" err="1">
                <a:latin typeface="Gotham HTF Light"/>
                <a:cs typeface="Gotham HTF Light"/>
              </a:rPr>
              <a:t>reduzir</a:t>
            </a:r>
            <a:r>
              <a:rPr lang="en-US" dirty="0">
                <a:latin typeface="Gotham HTF Light"/>
                <a:cs typeface="Gotham HTF Light"/>
              </a:rPr>
              <a:t> a </a:t>
            </a:r>
            <a:r>
              <a:rPr lang="en-US" dirty="0" err="1">
                <a:latin typeface="Gotham HTF Light"/>
                <a:cs typeface="Gotham HTF Light"/>
              </a:rPr>
              <a:t>dimensão</a:t>
            </a:r>
            <a:r>
              <a:rPr lang="en-US" dirty="0">
                <a:latin typeface="Gotham HTF Light"/>
                <a:cs typeface="Gotham HTF Light"/>
              </a:rPr>
              <a:t> da </a:t>
            </a:r>
            <a:r>
              <a:rPr lang="en-US" dirty="0" err="1">
                <a:latin typeface="Gotham HTF Light"/>
                <a:cs typeface="Gotham HTF Light"/>
              </a:rPr>
              <a:t>imagem</a:t>
            </a:r>
            <a:r>
              <a:rPr lang="en-US" dirty="0">
                <a:latin typeface="Gotham HTF Light"/>
                <a:cs typeface="Gotham HTF Light"/>
              </a:rPr>
              <a:t> e </a:t>
            </a:r>
            <a:r>
              <a:rPr lang="en-US" dirty="0" err="1">
                <a:latin typeface="Gotham HTF Light"/>
                <a:cs typeface="Gotham HTF Light"/>
              </a:rPr>
              <a:t>conseguir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discrimina</a:t>
            </a:r>
            <a:r>
              <a:rPr lang="en-US" dirty="0">
                <a:latin typeface="Gotham HTF Light"/>
                <a:cs typeface="Gotham HTF Light"/>
              </a:rPr>
              <a:t>-la;</a:t>
            </a:r>
          </a:p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Exemplos</a:t>
            </a:r>
            <a:r>
              <a:rPr lang="en-US" dirty="0"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233A1D1-ACC2-4DBB-FC12-A5483C0CA309}"/>
              </a:ext>
            </a:extLst>
          </p:cNvPr>
          <p:cNvSpPr txBox="1"/>
          <p:nvPr/>
        </p:nvSpPr>
        <p:spPr>
          <a:xfrm>
            <a:off x="323528" y="1861097"/>
            <a:ext cx="828092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Max Pooling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3B7DA0-0C4F-AC39-28F3-E90F2DE38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38" y="2500788"/>
            <a:ext cx="5483324" cy="24403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A22C0AD-CD41-4EAD-6CD9-47555BBBC859}"/>
              </a:ext>
            </a:extLst>
          </p:cNvPr>
          <p:cNvSpPr txBox="1"/>
          <p:nvPr/>
        </p:nvSpPr>
        <p:spPr>
          <a:xfrm>
            <a:off x="2123728" y="5168225"/>
            <a:ext cx="5184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https://nico-curti.github.io/NumPyNet/NumPyNet/images/maxpool.gif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7ABE28-5267-A326-538E-976E9DEE1ED9}"/>
              </a:ext>
            </a:extLst>
          </p:cNvPr>
          <p:cNvSpPr txBox="1"/>
          <p:nvPr/>
        </p:nvSpPr>
        <p:spPr>
          <a:xfrm>
            <a:off x="431540" y="5644836"/>
            <a:ext cx="828092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Outros </a:t>
            </a:r>
            <a:r>
              <a:rPr lang="en-US" dirty="0" err="1">
                <a:latin typeface="Gotham HTF Light"/>
                <a:cs typeface="Gotham HTF Light"/>
              </a:rPr>
              <a:t>exemplos</a:t>
            </a:r>
            <a:r>
              <a:rPr lang="en-US" dirty="0">
                <a:latin typeface="Gotham HTF Light"/>
                <a:cs typeface="Gotham HTF Light"/>
              </a:rPr>
              <a:t>: Min Pooling e Average Pooling</a:t>
            </a:r>
          </a:p>
        </p:txBody>
      </p:sp>
    </p:spTree>
    <p:extLst>
      <p:ext uri="{BB962C8B-B14F-4D97-AF65-F5344CB8AC3E}">
        <p14:creationId xmlns:p14="http://schemas.microsoft.com/office/powerpoint/2010/main" val="167085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Mas para que serve isso?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14A5B77-3E9C-9555-02C2-5196552405AC}"/>
              </a:ext>
            </a:extLst>
          </p:cNvPr>
          <p:cNvGrpSpPr/>
          <p:nvPr/>
        </p:nvGrpSpPr>
        <p:grpSpPr>
          <a:xfrm>
            <a:off x="467544" y="1197646"/>
            <a:ext cx="7920880" cy="1799306"/>
            <a:chOff x="467544" y="1197646"/>
            <a:chExt cx="7920880" cy="1799306"/>
          </a:xfrm>
        </p:grpSpPr>
        <p:sp>
          <p:nvSpPr>
            <p:cNvPr id="3" name="ShapeNameChangedByPowerUser1">
              <a:extLst>
                <a:ext uri="{FF2B5EF4-FFF2-40B4-BE49-F238E27FC236}">
                  <a16:creationId xmlns:a16="http://schemas.microsoft.com/office/drawing/2014/main" id="{BEA267B6-2715-5857-301B-94151B87E58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67545" y="1324632"/>
              <a:ext cx="1090132" cy="836160"/>
            </a:xfrm>
            <a:custGeom>
              <a:avLst/>
              <a:gdLst>
                <a:gd name="connsiteX0" fmla="*/ 268018 w 2340891"/>
                <a:gd name="connsiteY0" fmla="*/ 0 h 1795526"/>
                <a:gd name="connsiteX1" fmla="*/ 272873 w 2340891"/>
                <a:gd name="connsiteY1" fmla="*/ 0 h 1795526"/>
                <a:gd name="connsiteX2" fmla="*/ 1050666 w 2340891"/>
                <a:gd name="connsiteY2" fmla="*/ 0 h 1795526"/>
                <a:gd name="connsiteX3" fmla="*/ 1053259 w 2340891"/>
                <a:gd name="connsiteY3" fmla="*/ 0 h 1795526"/>
                <a:gd name="connsiteX4" fmla="*/ 1024201 w 2340891"/>
                <a:gd name="connsiteY4" fmla="*/ 58931 h 1795526"/>
                <a:gd name="connsiteX5" fmla="*/ 986832 w 2340891"/>
                <a:gd name="connsiteY5" fmla="*/ 226390 h 1795526"/>
                <a:gd name="connsiteX6" fmla="*/ 1007321 w 2340891"/>
                <a:gd name="connsiteY6" fmla="*/ 244524 h 1795526"/>
                <a:gd name="connsiteX7" fmla="*/ 1043273 w 2340891"/>
                <a:gd name="connsiteY7" fmla="*/ 258280 h 1795526"/>
                <a:gd name="connsiteX8" fmla="*/ 1302818 w 2340891"/>
                <a:gd name="connsiteY8" fmla="*/ 234623 h 1795526"/>
                <a:gd name="connsiteX9" fmla="*/ 1273384 w 2340891"/>
                <a:gd name="connsiteY9" fmla="*/ 70642 h 1795526"/>
                <a:gd name="connsiteX10" fmla="*/ 1241690 w 2340891"/>
                <a:gd name="connsiteY10" fmla="*/ 0 h 1795526"/>
                <a:gd name="connsiteX11" fmla="*/ 1243092 w 2340891"/>
                <a:gd name="connsiteY11" fmla="*/ 0 h 1795526"/>
                <a:gd name="connsiteX12" fmla="*/ 2068018 w 2340891"/>
                <a:gd name="connsiteY12" fmla="*/ 0 h 1795526"/>
                <a:gd name="connsiteX13" fmla="*/ 2072873 w 2340891"/>
                <a:gd name="connsiteY13" fmla="*/ 0 h 1795526"/>
                <a:gd name="connsiteX14" fmla="*/ 2072873 w 2340891"/>
                <a:gd name="connsiteY14" fmla="*/ 818274 h 1795526"/>
                <a:gd name="connsiteX15" fmla="*/ 2139925 w 2340891"/>
                <a:gd name="connsiteY15" fmla="*/ 788190 h 1795526"/>
                <a:gd name="connsiteX16" fmla="*/ 2303906 w 2340891"/>
                <a:gd name="connsiteY16" fmla="*/ 758756 h 1795526"/>
                <a:gd name="connsiteX17" fmla="*/ 2294408 w 2340891"/>
                <a:gd name="connsiteY17" fmla="*/ 1076712 h 1795526"/>
                <a:gd name="connsiteX18" fmla="*/ 2126949 w 2340891"/>
                <a:gd name="connsiteY18" fmla="*/ 1039343 h 1795526"/>
                <a:gd name="connsiteX19" fmla="*/ 2072873 w 2340891"/>
                <a:gd name="connsiteY19" fmla="*/ 1012679 h 1795526"/>
                <a:gd name="connsiteX20" fmla="*/ 2072873 w 2340891"/>
                <a:gd name="connsiteY20" fmla="*/ 1795526 h 1795526"/>
                <a:gd name="connsiteX21" fmla="*/ 2068018 w 2340891"/>
                <a:gd name="connsiteY21" fmla="*/ 1795526 h 1795526"/>
                <a:gd name="connsiteX22" fmla="*/ 1290225 w 2340891"/>
                <a:gd name="connsiteY22" fmla="*/ 1795526 h 1795526"/>
                <a:gd name="connsiteX23" fmla="*/ 1287632 w 2340891"/>
                <a:gd name="connsiteY23" fmla="*/ 1795526 h 1795526"/>
                <a:gd name="connsiteX24" fmla="*/ 1316690 w 2340891"/>
                <a:gd name="connsiteY24" fmla="*/ 1736595 h 1795526"/>
                <a:gd name="connsiteX25" fmla="*/ 1354059 w 2340891"/>
                <a:gd name="connsiteY25" fmla="*/ 1569136 h 1795526"/>
                <a:gd name="connsiteX26" fmla="*/ 1333570 w 2340891"/>
                <a:gd name="connsiteY26" fmla="*/ 1551003 h 1795526"/>
                <a:gd name="connsiteX27" fmla="*/ 1297618 w 2340891"/>
                <a:gd name="connsiteY27" fmla="*/ 1537246 h 1795526"/>
                <a:gd name="connsiteX28" fmla="*/ 1038073 w 2340891"/>
                <a:gd name="connsiteY28" fmla="*/ 1560903 h 1795526"/>
                <a:gd name="connsiteX29" fmla="*/ 1067507 w 2340891"/>
                <a:gd name="connsiteY29" fmla="*/ 1724884 h 1795526"/>
                <a:gd name="connsiteX30" fmla="*/ 1099201 w 2340891"/>
                <a:gd name="connsiteY30" fmla="*/ 1795526 h 1795526"/>
                <a:gd name="connsiteX31" fmla="*/ 1097799 w 2340891"/>
                <a:gd name="connsiteY31" fmla="*/ 1795526 h 1795526"/>
                <a:gd name="connsiteX32" fmla="*/ 272873 w 2340891"/>
                <a:gd name="connsiteY32" fmla="*/ 1795526 h 1795526"/>
                <a:gd name="connsiteX33" fmla="*/ 268018 w 2340891"/>
                <a:gd name="connsiteY33" fmla="*/ 1795526 h 1795526"/>
                <a:gd name="connsiteX34" fmla="*/ 268018 w 2340891"/>
                <a:gd name="connsiteY34" fmla="*/ 977252 h 1795526"/>
                <a:gd name="connsiteX35" fmla="*/ 200966 w 2340891"/>
                <a:gd name="connsiteY35" fmla="*/ 1007336 h 1795526"/>
                <a:gd name="connsiteX36" fmla="*/ 36985 w 2340891"/>
                <a:gd name="connsiteY36" fmla="*/ 1036770 h 1795526"/>
                <a:gd name="connsiteX37" fmla="*/ 46483 w 2340891"/>
                <a:gd name="connsiteY37" fmla="*/ 718814 h 1795526"/>
                <a:gd name="connsiteX38" fmla="*/ 213942 w 2340891"/>
                <a:gd name="connsiteY38" fmla="*/ 756183 h 1795526"/>
                <a:gd name="connsiteX39" fmla="*/ 268018 w 2340891"/>
                <a:gd name="connsiteY39" fmla="*/ 782847 h 179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40891" h="1795526">
                  <a:moveTo>
                    <a:pt x="268018" y="0"/>
                  </a:moveTo>
                  <a:lnTo>
                    <a:pt x="272873" y="0"/>
                  </a:lnTo>
                  <a:lnTo>
                    <a:pt x="1050666" y="0"/>
                  </a:lnTo>
                  <a:lnTo>
                    <a:pt x="1053259" y="0"/>
                  </a:lnTo>
                  <a:lnTo>
                    <a:pt x="1024201" y="58931"/>
                  </a:lnTo>
                  <a:cubicBezTo>
                    <a:pt x="993321" y="128265"/>
                    <a:pt x="970686" y="197776"/>
                    <a:pt x="986832" y="226390"/>
                  </a:cubicBezTo>
                  <a:lnTo>
                    <a:pt x="1007321" y="244524"/>
                  </a:lnTo>
                  <a:lnTo>
                    <a:pt x="1043273" y="258280"/>
                  </a:lnTo>
                  <a:cubicBezTo>
                    <a:pt x="1129084" y="281547"/>
                    <a:pt x="1276722" y="274777"/>
                    <a:pt x="1302818" y="234623"/>
                  </a:cubicBezTo>
                  <a:cubicBezTo>
                    <a:pt x="1320216" y="207854"/>
                    <a:pt x="1300993" y="139478"/>
                    <a:pt x="1273384" y="70642"/>
                  </a:cubicBezTo>
                  <a:lnTo>
                    <a:pt x="1241690" y="0"/>
                  </a:lnTo>
                  <a:lnTo>
                    <a:pt x="1243092" y="0"/>
                  </a:lnTo>
                  <a:lnTo>
                    <a:pt x="2068018" y="0"/>
                  </a:lnTo>
                  <a:lnTo>
                    <a:pt x="2072873" y="0"/>
                  </a:lnTo>
                  <a:lnTo>
                    <a:pt x="2072873" y="818274"/>
                  </a:lnTo>
                  <a:lnTo>
                    <a:pt x="2139925" y="788190"/>
                  </a:lnTo>
                  <a:cubicBezTo>
                    <a:pt x="2208761" y="760581"/>
                    <a:pt x="2277137" y="741358"/>
                    <a:pt x="2303906" y="758756"/>
                  </a:cubicBezTo>
                  <a:cubicBezTo>
                    <a:pt x="2357444" y="793551"/>
                    <a:pt x="2351634" y="1044420"/>
                    <a:pt x="2294408" y="1076712"/>
                  </a:cubicBezTo>
                  <a:cubicBezTo>
                    <a:pt x="2265794" y="1092858"/>
                    <a:pt x="2196283" y="1070223"/>
                    <a:pt x="2126949" y="1039343"/>
                  </a:cubicBezTo>
                  <a:lnTo>
                    <a:pt x="2072873" y="1012679"/>
                  </a:lnTo>
                  <a:lnTo>
                    <a:pt x="2072873" y="1795526"/>
                  </a:lnTo>
                  <a:lnTo>
                    <a:pt x="2068018" y="1795526"/>
                  </a:lnTo>
                  <a:lnTo>
                    <a:pt x="1290225" y="1795526"/>
                  </a:lnTo>
                  <a:lnTo>
                    <a:pt x="1287632" y="1795526"/>
                  </a:lnTo>
                  <a:lnTo>
                    <a:pt x="1316690" y="1736595"/>
                  </a:lnTo>
                  <a:cubicBezTo>
                    <a:pt x="1347570" y="1667261"/>
                    <a:pt x="1370205" y="1597750"/>
                    <a:pt x="1354059" y="1569136"/>
                  </a:cubicBezTo>
                  <a:lnTo>
                    <a:pt x="1333570" y="1551003"/>
                  </a:lnTo>
                  <a:lnTo>
                    <a:pt x="1297618" y="1537246"/>
                  </a:lnTo>
                  <a:cubicBezTo>
                    <a:pt x="1211807" y="1513979"/>
                    <a:pt x="1064170" y="1520750"/>
                    <a:pt x="1038073" y="1560903"/>
                  </a:cubicBezTo>
                  <a:cubicBezTo>
                    <a:pt x="1020675" y="1587672"/>
                    <a:pt x="1039898" y="1656048"/>
                    <a:pt x="1067507" y="1724884"/>
                  </a:cubicBezTo>
                  <a:lnTo>
                    <a:pt x="1099201" y="1795526"/>
                  </a:lnTo>
                  <a:lnTo>
                    <a:pt x="1097799" y="1795526"/>
                  </a:lnTo>
                  <a:lnTo>
                    <a:pt x="272873" y="1795526"/>
                  </a:lnTo>
                  <a:lnTo>
                    <a:pt x="268018" y="1795526"/>
                  </a:lnTo>
                  <a:lnTo>
                    <a:pt x="268018" y="977252"/>
                  </a:lnTo>
                  <a:lnTo>
                    <a:pt x="200966" y="1007336"/>
                  </a:lnTo>
                  <a:cubicBezTo>
                    <a:pt x="132130" y="1034945"/>
                    <a:pt x="63754" y="1054168"/>
                    <a:pt x="36985" y="1036770"/>
                  </a:cubicBezTo>
                  <a:cubicBezTo>
                    <a:pt x="-16553" y="1001975"/>
                    <a:pt x="-10743" y="751106"/>
                    <a:pt x="46483" y="718814"/>
                  </a:cubicBezTo>
                  <a:cubicBezTo>
                    <a:pt x="75097" y="702668"/>
                    <a:pt x="144608" y="725303"/>
                    <a:pt x="213942" y="756183"/>
                  </a:cubicBezTo>
                  <a:lnTo>
                    <a:pt x="268018" y="782847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ShapeNameChangedByPowerUser2">
              <a:extLst>
                <a:ext uri="{FF2B5EF4-FFF2-40B4-BE49-F238E27FC236}">
                  <a16:creationId xmlns:a16="http://schemas.microsoft.com/office/drawing/2014/main" id="{FC04D7B7-CFC7-4CBB-3412-57E30EF15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544" y="2160792"/>
              <a:ext cx="1090132" cy="836160"/>
            </a:xfrm>
            <a:custGeom>
              <a:avLst/>
              <a:gdLst>
                <a:gd name="connsiteX0" fmla="*/ 268018 w 2340891"/>
                <a:gd name="connsiteY0" fmla="*/ 0 h 1795526"/>
                <a:gd name="connsiteX1" fmla="*/ 272873 w 2340891"/>
                <a:gd name="connsiteY1" fmla="*/ 0 h 1795526"/>
                <a:gd name="connsiteX2" fmla="*/ 1050666 w 2340891"/>
                <a:gd name="connsiteY2" fmla="*/ 0 h 1795526"/>
                <a:gd name="connsiteX3" fmla="*/ 1053259 w 2340891"/>
                <a:gd name="connsiteY3" fmla="*/ 0 h 1795526"/>
                <a:gd name="connsiteX4" fmla="*/ 1024201 w 2340891"/>
                <a:gd name="connsiteY4" fmla="*/ 58931 h 1795526"/>
                <a:gd name="connsiteX5" fmla="*/ 986832 w 2340891"/>
                <a:gd name="connsiteY5" fmla="*/ 226390 h 1795526"/>
                <a:gd name="connsiteX6" fmla="*/ 1007321 w 2340891"/>
                <a:gd name="connsiteY6" fmla="*/ 244524 h 1795526"/>
                <a:gd name="connsiteX7" fmla="*/ 1043273 w 2340891"/>
                <a:gd name="connsiteY7" fmla="*/ 258280 h 1795526"/>
                <a:gd name="connsiteX8" fmla="*/ 1302818 w 2340891"/>
                <a:gd name="connsiteY8" fmla="*/ 234623 h 1795526"/>
                <a:gd name="connsiteX9" fmla="*/ 1273384 w 2340891"/>
                <a:gd name="connsiteY9" fmla="*/ 70642 h 1795526"/>
                <a:gd name="connsiteX10" fmla="*/ 1241690 w 2340891"/>
                <a:gd name="connsiteY10" fmla="*/ 0 h 1795526"/>
                <a:gd name="connsiteX11" fmla="*/ 1243092 w 2340891"/>
                <a:gd name="connsiteY11" fmla="*/ 0 h 1795526"/>
                <a:gd name="connsiteX12" fmla="*/ 2068018 w 2340891"/>
                <a:gd name="connsiteY12" fmla="*/ 0 h 1795526"/>
                <a:gd name="connsiteX13" fmla="*/ 2072873 w 2340891"/>
                <a:gd name="connsiteY13" fmla="*/ 0 h 1795526"/>
                <a:gd name="connsiteX14" fmla="*/ 2072873 w 2340891"/>
                <a:gd name="connsiteY14" fmla="*/ 818274 h 1795526"/>
                <a:gd name="connsiteX15" fmla="*/ 2139925 w 2340891"/>
                <a:gd name="connsiteY15" fmla="*/ 788190 h 1795526"/>
                <a:gd name="connsiteX16" fmla="*/ 2303906 w 2340891"/>
                <a:gd name="connsiteY16" fmla="*/ 758756 h 1795526"/>
                <a:gd name="connsiteX17" fmla="*/ 2294408 w 2340891"/>
                <a:gd name="connsiteY17" fmla="*/ 1076712 h 1795526"/>
                <a:gd name="connsiteX18" fmla="*/ 2126949 w 2340891"/>
                <a:gd name="connsiteY18" fmla="*/ 1039343 h 1795526"/>
                <a:gd name="connsiteX19" fmla="*/ 2072873 w 2340891"/>
                <a:gd name="connsiteY19" fmla="*/ 1012679 h 1795526"/>
                <a:gd name="connsiteX20" fmla="*/ 2072873 w 2340891"/>
                <a:gd name="connsiteY20" fmla="*/ 1795526 h 1795526"/>
                <a:gd name="connsiteX21" fmla="*/ 2068018 w 2340891"/>
                <a:gd name="connsiteY21" fmla="*/ 1795526 h 1795526"/>
                <a:gd name="connsiteX22" fmla="*/ 1290225 w 2340891"/>
                <a:gd name="connsiteY22" fmla="*/ 1795526 h 1795526"/>
                <a:gd name="connsiteX23" fmla="*/ 1287632 w 2340891"/>
                <a:gd name="connsiteY23" fmla="*/ 1795526 h 1795526"/>
                <a:gd name="connsiteX24" fmla="*/ 1316690 w 2340891"/>
                <a:gd name="connsiteY24" fmla="*/ 1736595 h 1795526"/>
                <a:gd name="connsiteX25" fmla="*/ 1354059 w 2340891"/>
                <a:gd name="connsiteY25" fmla="*/ 1569136 h 1795526"/>
                <a:gd name="connsiteX26" fmla="*/ 1333570 w 2340891"/>
                <a:gd name="connsiteY26" fmla="*/ 1551003 h 1795526"/>
                <a:gd name="connsiteX27" fmla="*/ 1297618 w 2340891"/>
                <a:gd name="connsiteY27" fmla="*/ 1537246 h 1795526"/>
                <a:gd name="connsiteX28" fmla="*/ 1038073 w 2340891"/>
                <a:gd name="connsiteY28" fmla="*/ 1560903 h 1795526"/>
                <a:gd name="connsiteX29" fmla="*/ 1067507 w 2340891"/>
                <a:gd name="connsiteY29" fmla="*/ 1724884 h 1795526"/>
                <a:gd name="connsiteX30" fmla="*/ 1099201 w 2340891"/>
                <a:gd name="connsiteY30" fmla="*/ 1795526 h 1795526"/>
                <a:gd name="connsiteX31" fmla="*/ 1097799 w 2340891"/>
                <a:gd name="connsiteY31" fmla="*/ 1795526 h 1795526"/>
                <a:gd name="connsiteX32" fmla="*/ 272873 w 2340891"/>
                <a:gd name="connsiteY32" fmla="*/ 1795526 h 1795526"/>
                <a:gd name="connsiteX33" fmla="*/ 268018 w 2340891"/>
                <a:gd name="connsiteY33" fmla="*/ 1795526 h 1795526"/>
                <a:gd name="connsiteX34" fmla="*/ 268018 w 2340891"/>
                <a:gd name="connsiteY34" fmla="*/ 977252 h 1795526"/>
                <a:gd name="connsiteX35" fmla="*/ 200966 w 2340891"/>
                <a:gd name="connsiteY35" fmla="*/ 1007336 h 1795526"/>
                <a:gd name="connsiteX36" fmla="*/ 36985 w 2340891"/>
                <a:gd name="connsiteY36" fmla="*/ 1036770 h 1795526"/>
                <a:gd name="connsiteX37" fmla="*/ 46483 w 2340891"/>
                <a:gd name="connsiteY37" fmla="*/ 718814 h 1795526"/>
                <a:gd name="connsiteX38" fmla="*/ 213942 w 2340891"/>
                <a:gd name="connsiteY38" fmla="*/ 756183 h 1795526"/>
                <a:gd name="connsiteX39" fmla="*/ 268018 w 2340891"/>
                <a:gd name="connsiteY39" fmla="*/ 782847 h 179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40891" h="1795526">
                  <a:moveTo>
                    <a:pt x="268018" y="0"/>
                  </a:moveTo>
                  <a:lnTo>
                    <a:pt x="272873" y="0"/>
                  </a:lnTo>
                  <a:lnTo>
                    <a:pt x="1050666" y="0"/>
                  </a:lnTo>
                  <a:lnTo>
                    <a:pt x="1053259" y="0"/>
                  </a:lnTo>
                  <a:lnTo>
                    <a:pt x="1024201" y="58931"/>
                  </a:lnTo>
                  <a:cubicBezTo>
                    <a:pt x="993321" y="128265"/>
                    <a:pt x="970686" y="197776"/>
                    <a:pt x="986832" y="226390"/>
                  </a:cubicBezTo>
                  <a:lnTo>
                    <a:pt x="1007321" y="244524"/>
                  </a:lnTo>
                  <a:lnTo>
                    <a:pt x="1043273" y="258280"/>
                  </a:lnTo>
                  <a:cubicBezTo>
                    <a:pt x="1129084" y="281547"/>
                    <a:pt x="1276722" y="274777"/>
                    <a:pt x="1302818" y="234623"/>
                  </a:cubicBezTo>
                  <a:cubicBezTo>
                    <a:pt x="1320216" y="207854"/>
                    <a:pt x="1300993" y="139478"/>
                    <a:pt x="1273384" y="70642"/>
                  </a:cubicBezTo>
                  <a:lnTo>
                    <a:pt x="1241690" y="0"/>
                  </a:lnTo>
                  <a:lnTo>
                    <a:pt x="1243092" y="0"/>
                  </a:lnTo>
                  <a:lnTo>
                    <a:pt x="2068018" y="0"/>
                  </a:lnTo>
                  <a:lnTo>
                    <a:pt x="2072873" y="0"/>
                  </a:lnTo>
                  <a:lnTo>
                    <a:pt x="2072873" y="818274"/>
                  </a:lnTo>
                  <a:lnTo>
                    <a:pt x="2139925" y="788190"/>
                  </a:lnTo>
                  <a:cubicBezTo>
                    <a:pt x="2208761" y="760581"/>
                    <a:pt x="2277137" y="741358"/>
                    <a:pt x="2303906" y="758756"/>
                  </a:cubicBezTo>
                  <a:cubicBezTo>
                    <a:pt x="2357444" y="793551"/>
                    <a:pt x="2351634" y="1044420"/>
                    <a:pt x="2294408" y="1076712"/>
                  </a:cubicBezTo>
                  <a:cubicBezTo>
                    <a:pt x="2265794" y="1092858"/>
                    <a:pt x="2196283" y="1070223"/>
                    <a:pt x="2126949" y="1039343"/>
                  </a:cubicBezTo>
                  <a:lnTo>
                    <a:pt x="2072873" y="1012679"/>
                  </a:lnTo>
                  <a:lnTo>
                    <a:pt x="2072873" y="1795526"/>
                  </a:lnTo>
                  <a:lnTo>
                    <a:pt x="2068018" y="1795526"/>
                  </a:lnTo>
                  <a:lnTo>
                    <a:pt x="1290225" y="1795526"/>
                  </a:lnTo>
                  <a:lnTo>
                    <a:pt x="1287632" y="1795526"/>
                  </a:lnTo>
                  <a:lnTo>
                    <a:pt x="1316690" y="1736595"/>
                  </a:lnTo>
                  <a:cubicBezTo>
                    <a:pt x="1347570" y="1667261"/>
                    <a:pt x="1370205" y="1597750"/>
                    <a:pt x="1354059" y="1569136"/>
                  </a:cubicBezTo>
                  <a:lnTo>
                    <a:pt x="1333570" y="1551003"/>
                  </a:lnTo>
                  <a:lnTo>
                    <a:pt x="1297618" y="1537246"/>
                  </a:lnTo>
                  <a:cubicBezTo>
                    <a:pt x="1211807" y="1513979"/>
                    <a:pt x="1064170" y="1520750"/>
                    <a:pt x="1038073" y="1560903"/>
                  </a:cubicBezTo>
                  <a:cubicBezTo>
                    <a:pt x="1020675" y="1587672"/>
                    <a:pt x="1039898" y="1656048"/>
                    <a:pt x="1067507" y="1724884"/>
                  </a:cubicBezTo>
                  <a:lnTo>
                    <a:pt x="1099201" y="1795526"/>
                  </a:lnTo>
                  <a:lnTo>
                    <a:pt x="1097799" y="1795526"/>
                  </a:lnTo>
                  <a:lnTo>
                    <a:pt x="272873" y="1795526"/>
                  </a:lnTo>
                  <a:lnTo>
                    <a:pt x="268018" y="1795526"/>
                  </a:lnTo>
                  <a:lnTo>
                    <a:pt x="268018" y="977252"/>
                  </a:lnTo>
                  <a:lnTo>
                    <a:pt x="200966" y="1007336"/>
                  </a:lnTo>
                  <a:cubicBezTo>
                    <a:pt x="132130" y="1034945"/>
                    <a:pt x="63754" y="1054168"/>
                    <a:pt x="36985" y="1036770"/>
                  </a:cubicBezTo>
                  <a:cubicBezTo>
                    <a:pt x="-16553" y="1001975"/>
                    <a:pt x="-10743" y="751106"/>
                    <a:pt x="46483" y="718814"/>
                  </a:cubicBezTo>
                  <a:cubicBezTo>
                    <a:pt x="75097" y="702668"/>
                    <a:pt x="144608" y="725303"/>
                    <a:pt x="213942" y="756183"/>
                  </a:cubicBezTo>
                  <a:lnTo>
                    <a:pt x="268018" y="782847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ShapeNameChangedByPowerUser2">
              <a:extLst>
                <a:ext uri="{FF2B5EF4-FFF2-40B4-BE49-F238E27FC236}">
                  <a16:creationId xmlns:a16="http://schemas.microsoft.com/office/drawing/2014/main" id="{6028E113-62ED-D3B4-1914-752AD29E75B8}"/>
                </a:ext>
              </a:extLst>
            </p:cNvPr>
            <p:cNvSpPr txBox="1"/>
            <p:nvPr/>
          </p:nvSpPr>
          <p:spPr>
            <a:xfrm>
              <a:off x="1871753" y="1428603"/>
              <a:ext cx="6516671" cy="62821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216000" rtlCol="0" anchor="ctr">
              <a:noAutofit/>
            </a:bodyPr>
            <a:lstStyle/>
            <a:p>
              <a:pPr marL="214313" indent="-214313" defTabSz="685800">
                <a:buFont typeface="Arial" panose="020B0604020202020204" pitchFamily="34" charset="0"/>
                <a:buChar char="•"/>
                <a:defRPr/>
              </a:pPr>
              <a:r>
                <a:rPr lang="pt-BR" sz="2000" kern="0" dirty="0">
                  <a:solidFill>
                    <a:prstClr val="black"/>
                  </a:solidFill>
                  <a:latin typeface="Gotham HTF"/>
                </a:rPr>
                <a:t>Diminui o custo computacional da operação</a:t>
              </a:r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FBC50DAE-3A35-1D02-5724-3369C92F45AC}"/>
                </a:ext>
              </a:extLst>
            </p:cNvPr>
            <p:cNvSpPr txBox="1"/>
            <p:nvPr/>
          </p:nvSpPr>
          <p:spPr>
            <a:xfrm>
              <a:off x="1871753" y="2264764"/>
              <a:ext cx="6516671" cy="62821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lIns="216000" rtlCol="0" anchor="ctr">
              <a:noAutofit/>
            </a:bodyPr>
            <a:lstStyle/>
            <a:p>
              <a:pPr marL="214313" indent="-214313" defTabSz="685800">
                <a:buFont typeface="Arial" panose="020B0604020202020204" pitchFamily="34" charset="0"/>
                <a:buChar char="•"/>
                <a:defRPr/>
              </a:pPr>
              <a:r>
                <a:rPr lang="pt-BR" sz="2000" kern="0" dirty="0">
                  <a:solidFill>
                    <a:prstClr val="black"/>
                  </a:solidFill>
                  <a:latin typeface="Gotham HTF"/>
                </a:rPr>
                <a:t>Visa extrair as características principais da imagem</a:t>
              </a:r>
            </a:p>
          </p:txBody>
        </p:sp>
        <p:sp>
          <p:nvSpPr>
            <p:cNvPr id="11" name="ShapeNameChangedByPowerUser1">
              <a:extLst>
                <a:ext uri="{FF2B5EF4-FFF2-40B4-BE49-F238E27FC236}">
                  <a16:creationId xmlns:a16="http://schemas.microsoft.com/office/drawing/2014/main" id="{A147FEB0-4E3E-A80B-E0B7-97BF6BC44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5790" y="1566750"/>
              <a:ext cx="351924" cy="3519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ShapeNameChangedByPowerUser1">
              <a:extLst>
                <a:ext uri="{FF2B5EF4-FFF2-40B4-BE49-F238E27FC236}">
                  <a16:creationId xmlns:a16="http://schemas.microsoft.com/office/drawing/2014/main" id="{07B3E393-BA22-C732-BC2F-AA61D1D918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5790" y="2399995"/>
              <a:ext cx="351924" cy="3519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F0EDA929-784F-1989-F71E-4F38CD0C7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4" y="3436303"/>
            <a:ext cx="6660232" cy="25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50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787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isso tem a ver com CNN?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AD465C0-22FC-1115-F9D3-A106F7593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6952"/>
            <a:ext cx="9144000" cy="3097281"/>
          </a:xfrm>
          <a:prstGeom prst="rect">
            <a:avLst/>
          </a:prstGeom>
        </p:spPr>
      </p:pic>
      <p:sp>
        <p:nvSpPr>
          <p:cNvPr id="9" name="ShapeNameChangedByPowerUser3">
            <a:extLst>
              <a:ext uri="{FF2B5EF4-FFF2-40B4-BE49-F238E27FC236}">
                <a16:creationId xmlns:a16="http://schemas.microsoft.com/office/drawing/2014/main" id="{E8AEF278-CB2A-4C61-DDAF-7194A9CB6AB5}"/>
              </a:ext>
            </a:extLst>
          </p:cNvPr>
          <p:cNvSpPr>
            <a:spLocks noChangeAspect="1"/>
          </p:cNvSpPr>
          <p:nvPr/>
        </p:nvSpPr>
        <p:spPr>
          <a:xfrm rot="5400000">
            <a:off x="179514" y="1547353"/>
            <a:ext cx="1090132" cy="836160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 defTabSz="685800">
              <a:defRPr/>
            </a:pPr>
            <a:endParaRPr lang="pt-BR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E1DC7E-36A6-EF4D-E5E7-F30D4300E752}"/>
              </a:ext>
            </a:extLst>
          </p:cNvPr>
          <p:cNvSpPr txBox="1"/>
          <p:nvPr/>
        </p:nvSpPr>
        <p:spPr>
          <a:xfrm>
            <a:off x="1583722" y="1067795"/>
            <a:ext cx="7164742" cy="1795276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216000" rtlCol="0" anchor="ctr">
            <a:noAutofit/>
          </a:bodyPr>
          <a:lstStyle/>
          <a:p>
            <a:pPr algn="l"/>
            <a:r>
              <a:rPr lang="pt-BR" b="0" i="0" dirty="0">
                <a:effectLst/>
                <a:latin typeface="Gotham HTF"/>
              </a:rPr>
              <a:t>A extração de características é o processo pelo qual a CNN identifica padrões e características relevantes em uma imagem. As características são extraídas usando camadas </a:t>
            </a:r>
            <a:r>
              <a:rPr lang="pt-BR" b="0" i="0" dirty="0" err="1">
                <a:effectLst/>
                <a:latin typeface="Gotham HTF"/>
              </a:rPr>
              <a:t>convolucionais</a:t>
            </a:r>
            <a:r>
              <a:rPr lang="pt-BR" b="0" i="0" dirty="0">
                <a:effectLst/>
                <a:latin typeface="Gotham HTF"/>
              </a:rPr>
              <a:t> seguidas de camadas de </a:t>
            </a:r>
            <a:r>
              <a:rPr lang="pt-BR" b="0" i="0" dirty="0" err="1">
                <a:effectLst/>
                <a:latin typeface="Gotham HTF"/>
              </a:rPr>
              <a:t>pooling</a:t>
            </a:r>
            <a:r>
              <a:rPr lang="pt-BR" b="0" i="0" dirty="0">
                <a:effectLst/>
                <a:latin typeface="Gotham HTF"/>
              </a:rPr>
              <a:t>.</a:t>
            </a:r>
          </a:p>
          <a:p>
            <a:pPr algn="l"/>
            <a:r>
              <a:rPr lang="pt-BR" b="0" i="0" dirty="0">
                <a:effectLst/>
                <a:latin typeface="Gotham HTF"/>
              </a:rPr>
              <a:t>Após a extração de características é aplicado uma rede MLP para realizar a etapa de classificação da imagem.</a:t>
            </a:r>
          </a:p>
        </p:txBody>
      </p:sp>
      <p:sp>
        <p:nvSpPr>
          <p:cNvPr id="12" name="ShapeNameChangedByPowerUser1">
            <a:extLst>
              <a:ext uri="{FF2B5EF4-FFF2-40B4-BE49-F238E27FC236}">
                <a16:creationId xmlns:a16="http://schemas.microsoft.com/office/drawing/2014/main" id="{FF81FBCE-DB87-B554-EA0F-16EBCD1A3DE7}"/>
              </a:ext>
            </a:extLst>
          </p:cNvPr>
          <p:cNvSpPr>
            <a:spLocks noChangeAspect="1"/>
          </p:cNvSpPr>
          <p:nvPr/>
        </p:nvSpPr>
        <p:spPr>
          <a:xfrm>
            <a:off x="1407759" y="1789471"/>
            <a:ext cx="351924" cy="351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1992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A215EE6-E54F-3167-BE41-D6543B55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8100392" cy="5288915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CIFAR-10</a:t>
            </a:r>
          </a:p>
        </p:txBody>
      </p:sp>
    </p:spTree>
    <p:extLst>
      <p:ext uri="{BB962C8B-B14F-4D97-AF65-F5344CB8AC3E}">
        <p14:creationId xmlns:p14="http://schemas.microsoft.com/office/powerpoint/2010/main" val="2714278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A215EE6-E54F-3167-BE41-D6543B55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8100392" cy="5288915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CIFAR-10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38808FE-EDBC-EBE6-9381-5A465246749C}"/>
              </a:ext>
            </a:extLst>
          </p:cNvPr>
          <p:cNvCxnSpPr>
            <a:cxnSpLocks/>
          </p:cNvCxnSpPr>
          <p:nvPr/>
        </p:nvCxnSpPr>
        <p:spPr>
          <a:xfrm flipH="1" flipV="1">
            <a:off x="2699792" y="1772816"/>
            <a:ext cx="1008112" cy="936104"/>
          </a:xfrm>
          <a:prstGeom prst="straightConnector1">
            <a:avLst/>
          </a:prstGeom>
          <a:ln w="76200"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56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temos para hoje?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27EC23-7EDF-4A15-7A06-EC35FD00C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97086"/>
            <a:ext cx="5328592" cy="4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A215EE6-E54F-3167-BE41-D6543B55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8100392" cy="5288915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CIFAR-10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38808FE-EDBC-EBE6-9381-5A465246749C}"/>
              </a:ext>
            </a:extLst>
          </p:cNvPr>
          <p:cNvCxnSpPr>
            <a:cxnSpLocks/>
          </p:cNvCxnSpPr>
          <p:nvPr/>
        </p:nvCxnSpPr>
        <p:spPr>
          <a:xfrm>
            <a:off x="5076056" y="3789040"/>
            <a:ext cx="1152128" cy="720080"/>
          </a:xfrm>
          <a:prstGeom prst="straightConnector1">
            <a:avLst/>
          </a:prstGeom>
          <a:ln w="76200"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49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A215EE6-E54F-3167-BE41-D6543B55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8100392" cy="5288915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C95FDCC0-588A-B463-C8AB-092B674BEB40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CIFAR-10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AF2869-DF3C-2DA4-5E66-09FD549B50EC}"/>
              </a:ext>
            </a:extLst>
          </p:cNvPr>
          <p:cNvSpPr txBox="1"/>
          <p:nvPr/>
        </p:nvSpPr>
        <p:spPr>
          <a:xfrm>
            <a:off x="4427984" y="4221088"/>
            <a:ext cx="208823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dirty="0">
                <a:solidFill>
                  <a:srgbClr val="ED145B"/>
                </a:solidFill>
                <a:latin typeface="Gotham HTF Light"/>
                <a:cs typeface="Gotham HTF Light"/>
              </a:rPr>
              <a:t>As </a:t>
            </a:r>
            <a:r>
              <a:rPr lang="en-US" dirty="0" err="1">
                <a:solidFill>
                  <a:srgbClr val="ED145B"/>
                </a:solidFill>
                <a:latin typeface="Gotham HTF Light"/>
                <a:cs typeface="Gotham HTF Light"/>
              </a:rPr>
              <a:t>vezes</a:t>
            </a:r>
            <a:r>
              <a:rPr lang="en-US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dirty="0" err="1">
                <a:solidFill>
                  <a:srgbClr val="ED145B"/>
                </a:solidFill>
                <a:latin typeface="Gotham HTF Light"/>
                <a:cs typeface="Gotham HTF Light"/>
              </a:rPr>
              <a:t>tem</a:t>
            </a:r>
            <a:r>
              <a:rPr lang="en-US" dirty="0">
                <a:solidFill>
                  <a:srgbClr val="ED145B"/>
                </a:solidFill>
                <a:latin typeface="Gotham HTF Light"/>
                <a:cs typeface="Gotham HTF Light"/>
              </a:rPr>
              <a:t> que saber </a:t>
            </a:r>
            <a:r>
              <a:rPr lang="en-US" dirty="0" err="1">
                <a:solidFill>
                  <a:srgbClr val="ED145B"/>
                </a:solidFill>
                <a:latin typeface="Gotham HTF Light"/>
                <a:cs typeface="Gotham HTF Light"/>
              </a:rPr>
              <a:t>quando</a:t>
            </a:r>
            <a:r>
              <a:rPr lang="en-US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dirty="0" err="1">
                <a:solidFill>
                  <a:srgbClr val="ED145B"/>
                </a:solidFill>
                <a:latin typeface="Gotham HTF Light"/>
                <a:cs typeface="Gotham HTF Light"/>
              </a:rPr>
              <a:t>parar</a:t>
            </a:r>
            <a:r>
              <a:rPr lang="en-US" dirty="0">
                <a:solidFill>
                  <a:srgbClr val="ED145B"/>
                </a:solidFill>
                <a:latin typeface="Gotham HTF Light"/>
                <a:cs typeface="Gotham HTF Light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327074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9CF5F8-85AC-44A2-F5AA-FBD3CA7ACC1A}"/>
              </a:ext>
            </a:extLst>
          </p:cNvPr>
          <p:cNvSpPr txBox="1"/>
          <p:nvPr/>
        </p:nvSpPr>
        <p:spPr>
          <a:xfrm>
            <a:off x="175286" y="1124744"/>
            <a:ext cx="4248473" cy="532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latin typeface="Gotham HTF"/>
              </a:rPr>
              <a:t>O conjunto de dados Fashion MNIST é um grande banco de dados de imagens de moda disponível gratuitamente que é comumente usado para treinar e testar vários sistemas de aprendizado de máquina. Foi criado para substituir o banco de dados MNIST original para benchmarking de algoritmos de aprendizado de máquina, pois compartilha o mesmo tamanho de imagem, formato de dados e a estrutura das divisões de treinamento e teste.</a:t>
            </a:r>
          </a:p>
          <a:p>
            <a:pPr>
              <a:lnSpc>
                <a:spcPct val="150000"/>
              </a:lnSpc>
            </a:pPr>
            <a:endParaRPr lang="pt-BR" sz="1200" dirty="0">
              <a:latin typeface="Gotham HTF"/>
            </a:endParaRPr>
          </a:p>
          <a:p>
            <a:pPr>
              <a:lnSpc>
                <a:spcPct val="150000"/>
              </a:lnSpc>
            </a:pPr>
            <a:r>
              <a:rPr lang="pt-BR" sz="1200" dirty="0">
                <a:latin typeface="Gotham HTF"/>
              </a:rPr>
              <a:t>O conjunto de dados contém 70.000 imagens em escala de cinza 28x28 de produtos de moda de 10 categorias de um conjunto de dados de imagens de artigos da </a:t>
            </a:r>
            <a:r>
              <a:rPr lang="pt-BR" sz="1200" dirty="0" err="1">
                <a:latin typeface="Gotham HTF"/>
              </a:rPr>
              <a:t>Zalando</a:t>
            </a:r>
            <a:r>
              <a:rPr lang="pt-BR" sz="1200" dirty="0">
                <a:latin typeface="Gotham HTF"/>
              </a:rPr>
              <a:t>, com 7.000 imagens por categoria. O conjunto de treinamento consiste em 60.000 imagens e o conjunto de teste consiste em 10.000 imagens. O conjunto de dados geralmente é incluído em bibliotecas de aprendizado de máquina padrão</a:t>
            </a:r>
          </a:p>
          <a:p>
            <a:pPr>
              <a:lnSpc>
                <a:spcPct val="150000"/>
              </a:lnSpc>
            </a:pPr>
            <a:endParaRPr lang="pt-BR" sz="1200" dirty="0">
              <a:latin typeface="Gotham HTF"/>
            </a:endParaRPr>
          </a:p>
          <a:p>
            <a:pPr>
              <a:lnSpc>
                <a:spcPct val="150000"/>
              </a:lnSpc>
            </a:pPr>
            <a:r>
              <a:rPr lang="pt-BR" sz="1200" dirty="0">
                <a:latin typeface="Gotham HTF"/>
              </a:rPr>
              <a:t>O objetivo deste laboratório é criar um modelo de </a:t>
            </a:r>
            <a:r>
              <a:rPr lang="pt-BR" sz="1200" b="1" dirty="0">
                <a:solidFill>
                  <a:srgbClr val="ED145B"/>
                </a:solidFill>
                <a:latin typeface="Gotham HTF"/>
              </a:rPr>
              <a:t>Rede Neural </a:t>
            </a:r>
            <a:r>
              <a:rPr lang="pt-BR" sz="1200" b="1" dirty="0" err="1">
                <a:solidFill>
                  <a:srgbClr val="ED145B"/>
                </a:solidFill>
                <a:latin typeface="Gotham HTF"/>
              </a:rPr>
              <a:t>Convolucional</a:t>
            </a:r>
            <a:r>
              <a:rPr lang="pt-BR" sz="1200" b="1" dirty="0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1200" dirty="0">
                <a:latin typeface="Gotham HTF"/>
              </a:rPr>
              <a:t>para identificar as classes das imagens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B6DD3C-4C85-EC3A-96B5-F7F666C5AB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46448"/>
            <a:ext cx="4365104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This presentation was based on Redes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Neurais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Convulacionais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by Prof. Diego Silva</a:t>
            </a:r>
          </a:p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was based on Redes </a:t>
            </a:r>
            <a:r>
              <a:rPr lang="en-US" sz="1200" b="0" i="0" dirty="0" err="1">
                <a:solidFill>
                  <a:srgbClr val="5F7D95"/>
                </a:solidFill>
                <a:effectLst/>
                <a:latin typeface="Proxima Nova"/>
              </a:rPr>
              <a:t>Neurais</a:t>
            </a:r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 CNN by prof Arnaldo 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Junior</a:t>
            </a:r>
            <a:endParaRPr lang="en-US" sz="1200" b="0" i="0" dirty="0">
              <a:solidFill>
                <a:srgbClr val="5F7D95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5131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E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como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trabalhar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com Imagens?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3B9F97-28E8-9DA1-5577-0603D3949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0" y="1136127"/>
            <a:ext cx="7545519" cy="45857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14569CD-D2CC-A8B1-5E33-DCDEEF906D00}"/>
              </a:ext>
            </a:extLst>
          </p:cNvPr>
          <p:cNvSpPr txBox="1"/>
          <p:nvPr/>
        </p:nvSpPr>
        <p:spPr>
          <a:xfrm>
            <a:off x="6731342" y="5589240"/>
            <a:ext cx="1512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Gotham HTF Light"/>
                <a:cs typeface="Gotham HTF Light"/>
              </a:rPr>
              <a:t>MNIST Dataset  </a:t>
            </a:r>
          </a:p>
          <a:p>
            <a:r>
              <a:rPr lang="en-US" sz="1400" dirty="0">
                <a:latin typeface="Gotham HTF Light"/>
                <a:cs typeface="Gotham HTF Light"/>
              </a:rPr>
              <a:t>Fonte: Wikipedia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751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Caracteristicas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do MNIST</a:t>
            </a:r>
          </a:p>
          <a:p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E1BBDAF2-778D-F147-2995-CB4CB8B8E84C}"/>
              </a:ext>
            </a:extLst>
          </p:cNvPr>
          <p:cNvGrpSpPr>
            <a:grpSpLocks noChangeAspect="1"/>
          </p:cNvGrpSpPr>
          <p:nvPr/>
        </p:nvGrpSpPr>
        <p:grpSpPr>
          <a:xfrm>
            <a:off x="424446" y="1130253"/>
            <a:ext cx="8295108" cy="5323083"/>
            <a:chOff x="894831" y="1456789"/>
            <a:chExt cx="7441037" cy="4775014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A01CDC98-6743-64BB-1A2D-646E35E96C85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 flipV="1">
              <a:off x="1650557" y="2358711"/>
              <a:ext cx="2964792" cy="963319"/>
            </a:xfrm>
            <a:prstGeom prst="line">
              <a:avLst/>
            </a:prstGeom>
            <a:ln w="12700">
              <a:solidFill>
                <a:srgbClr val="A6A6A6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0A20D161-9B48-2484-D955-AD5488AA0F17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 flipV="1">
              <a:off x="2783009" y="2358711"/>
              <a:ext cx="1832342" cy="2522003"/>
            </a:xfrm>
            <a:prstGeom prst="line">
              <a:avLst/>
            </a:prstGeom>
            <a:ln w="12700">
              <a:solidFill>
                <a:srgbClr val="A6A6A6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4">
              <a:extLst>
                <a:ext uri="{FF2B5EF4-FFF2-40B4-BE49-F238E27FC236}">
                  <a16:creationId xmlns:a16="http://schemas.microsoft.com/office/drawing/2014/main" id="{C1019598-6ECC-2CD9-9A33-478611AFB9E0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 flipV="1">
              <a:off x="4615351" y="2358711"/>
              <a:ext cx="0" cy="3117367"/>
            </a:xfrm>
            <a:prstGeom prst="line">
              <a:avLst/>
            </a:prstGeom>
            <a:ln w="12700">
              <a:solidFill>
                <a:srgbClr val="A6A6A6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5">
              <a:extLst>
                <a:ext uri="{FF2B5EF4-FFF2-40B4-BE49-F238E27FC236}">
                  <a16:creationId xmlns:a16="http://schemas.microsoft.com/office/drawing/2014/main" id="{251AC470-63BE-B37F-455A-131834B75C45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 flipH="1" flipV="1">
              <a:off x="4615352" y="2358709"/>
              <a:ext cx="1832342" cy="2522003"/>
            </a:xfrm>
            <a:prstGeom prst="line">
              <a:avLst/>
            </a:prstGeom>
            <a:ln w="12700">
              <a:solidFill>
                <a:srgbClr val="A6A6A6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6">
              <a:extLst>
                <a:ext uri="{FF2B5EF4-FFF2-40B4-BE49-F238E27FC236}">
                  <a16:creationId xmlns:a16="http://schemas.microsoft.com/office/drawing/2014/main" id="{1CA5A9BC-4F79-0FD9-31D9-450928EA1C79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H="1" flipV="1">
              <a:off x="4615352" y="2358711"/>
              <a:ext cx="2964792" cy="963319"/>
            </a:xfrm>
            <a:prstGeom prst="line">
              <a:avLst/>
            </a:prstGeom>
            <a:ln w="12700">
              <a:solidFill>
                <a:srgbClr val="A6A6A6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7">
              <a:extLst>
                <a:ext uri="{FF2B5EF4-FFF2-40B4-BE49-F238E27FC236}">
                  <a16:creationId xmlns:a16="http://schemas.microsoft.com/office/drawing/2014/main" id="{351E53EE-9968-5337-969D-2F1CA698355C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6824417" y="2566304"/>
              <a:ext cx="1511451" cy="1511451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en-US" sz="1600" b="1" dirty="0" err="1">
                  <a:solidFill>
                    <a:schemeClr val="bg2"/>
                  </a:solidFill>
                  <a:latin typeface="Gotham HTF"/>
                </a:rPr>
                <a:t>Estão</a:t>
              </a:r>
              <a:r>
                <a:rPr lang="en-US" sz="1600" b="1" dirty="0">
                  <a:solidFill>
                    <a:schemeClr val="bg2"/>
                  </a:solidFill>
                  <a:latin typeface="Gotham HTF"/>
                </a:rPr>
                <a:t> </a:t>
              </a:r>
              <a:r>
                <a:rPr lang="en-US" sz="1600" b="1" dirty="0" err="1">
                  <a:solidFill>
                    <a:schemeClr val="bg2"/>
                  </a:solidFill>
                  <a:latin typeface="Gotham HTF"/>
                </a:rPr>
                <a:t>todos</a:t>
              </a:r>
              <a:r>
                <a:rPr lang="en-US" sz="1600" b="1" dirty="0">
                  <a:solidFill>
                    <a:schemeClr val="bg2"/>
                  </a:solidFill>
                  <a:latin typeface="Gotham HTF"/>
                </a:rPr>
                <a:t> </a:t>
              </a:r>
              <a:r>
                <a:rPr lang="en-US" sz="1600" b="1" dirty="0" err="1">
                  <a:solidFill>
                    <a:schemeClr val="bg2"/>
                  </a:solidFill>
                  <a:latin typeface="Gotham HTF"/>
                </a:rPr>
                <a:t>em</a:t>
              </a:r>
              <a:r>
                <a:rPr lang="en-US" sz="1600" b="1" dirty="0">
                  <a:solidFill>
                    <a:schemeClr val="bg2"/>
                  </a:solidFill>
                  <a:latin typeface="Gotham HTF"/>
                </a:rPr>
                <a:t> Escala de </a:t>
              </a:r>
              <a:r>
                <a:rPr lang="en-US" sz="1600" b="1" dirty="0" err="1">
                  <a:solidFill>
                    <a:schemeClr val="bg2"/>
                  </a:solidFill>
                  <a:latin typeface="Gotham HTF"/>
                </a:rPr>
                <a:t>Cinza</a:t>
              </a:r>
              <a:endParaRPr lang="en-US" sz="1600" dirty="0">
                <a:solidFill>
                  <a:schemeClr val="bg2"/>
                </a:solidFill>
                <a:latin typeface="Gotham HTF"/>
              </a:endParaRPr>
            </a:p>
            <a:p>
              <a:pPr algn="ctr" defTabSz="685800"/>
              <a:endParaRPr lang="en-US" sz="1050" dirty="0">
                <a:solidFill>
                  <a:srgbClr val="FFFFFF"/>
                </a:solidFill>
                <a:latin typeface="Gotham HTF"/>
              </a:endParaRPr>
            </a:p>
          </p:txBody>
        </p:sp>
        <p:sp>
          <p:nvSpPr>
            <p:cNvPr id="12" name="Ellipse 8">
              <a:extLst>
                <a:ext uri="{FF2B5EF4-FFF2-40B4-BE49-F238E27FC236}">
                  <a16:creationId xmlns:a16="http://schemas.microsoft.com/office/drawing/2014/main" id="{D08545E9-B0CD-6CAF-C208-962BBD529288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5691967" y="4124986"/>
              <a:ext cx="1511451" cy="1511451"/>
            </a:xfrm>
            <a:prstGeom prst="ellipse">
              <a:avLst/>
            </a:prstGeom>
            <a:solidFill>
              <a:srgbClr val="ED145B"/>
            </a:solidFill>
            <a:ln w="12700" cap="flat" cmpd="sng" algn="ctr">
              <a:solidFill>
                <a:srgbClr val="ED265B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en-US" sz="1600" b="1" dirty="0" err="1">
                  <a:solidFill>
                    <a:schemeClr val="bg2"/>
                  </a:solidFill>
                  <a:latin typeface="Gotham HTF"/>
                </a:rPr>
                <a:t>Estão</a:t>
              </a:r>
              <a:r>
                <a:rPr lang="en-US" sz="1600" b="1" dirty="0">
                  <a:solidFill>
                    <a:schemeClr val="bg2"/>
                  </a:solidFill>
                  <a:latin typeface="Gotham HTF"/>
                </a:rPr>
                <a:t> </a:t>
              </a:r>
              <a:r>
                <a:rPr lang="en-US" sz="1600" b="1" dirty="0" err="1">
                  <a:solidFill>
                    <a:schemeClr val="bg2"/>
                  </a:solidFill>
                  <a:latin typeface="Gotham HTF"/>
                </a:rPr>
                <a:t>centralizados</a:t>
              </a:r>
              <a:r>
                <a:rPr lang="en-US" sz="1600" b="1" dirty="0">
                  <a:solidFill>
                    <a:schemeClr val="bg2"/>
                  </a:solidFill>
                  <a:latin typeface="Gotham HTF"/>
                </a:rPr>
                <a:t> num </a:t>
              </a:r>
              <a:r>
                <a:rPr lang="en-US" sz="1600" b="1" dirty="0" err="1">
                  <a:solidFill>
                    <a:schemeClr val="bg2"/>
                  </a:solidFill>
                  <a:latin typeface="Gotham HTF"/>
                </a:rPr>
                <a:t>quadro</a:t>
              </a:r>
              <a:r>
                <a:rPr lang="en-US" sz="1600" b="1" dirty="0">
                  <a:solidFill>
                    <a:schemeClr val="bg2"/>
                  </a:solidFill>
                  <a:latin typeface="Gotham HTF"/>
                </a:rPr>
                <a:t> de 28 x 28</a:t>
              </a:r>
              <a:endParaRPr lang="en-US" sz="1600" dirty="0">
                <a:solidFill>
                  <a:schemeClr val="bg2"/>
                </a:solidFill>
                <a:latin typeface="Gotham HTF"/>
              </a:endParaRPr>
            </a:p>
            <a:p>
              <a:pPr algn="ctr" defTabSz="685800"/>
              <a:endParaRPr lang="en-US" sz="1050" dirty="0">
                <a:solidFill>
                  <a:srgbClr val="FFFFFF"/>
                </a:solidFill>
                <a:latin typeface="Gotham HTF"/>
              </a:endParaRPr>
            </a:p>
          </p:txBody>
        </p:sp>
        <p:sp>
          <p:nvSpPr>
            <p:cNvPr id="13" name="Ellipse 9">
              <a:extLst>
                <a:ext uri="{FF2B5EF4-FFF2-40B4-BE49-F238E27FC236}">
                  <a16:creationId xmlns:a16="http://schemas.microsoft.com/office/drawing/2014/main" id="{15DDA2C1-6F65-D1A7-61A7-FFCCBAEDE329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3859623" y="4720352"/>
              <a:ext cx="1511451" cy="1511451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en-US" sz="1050" b="1" dirty="0" err="1">
                  <a:solidFill>
                    <a:schemeClr val="bg2"/>
                  </a:solidFill>
                  <a:latin typeface="Gotham HTF"/>
                </a:rPr>
                <a:t>Foi</a:t>
              </a:r>
              <a:r>
                <a:rPr lang="en-US" sz="1050" b="1" dirty="0">
                  <a:solidFill>
                    <a:schemeClr val="bg2"/>
                  </a:solidFill>
                  <a:latin typeface="Gotham HTF"/>
                </a:rPr>
                <a:t> </a:t>
              </a:r>
              <a:r>
                <a:rPr lang="en-US" sz="1050" b="1" dirty="0" err="1">
                  <a:solidFill>
                    <a:schemeClr val="bg2"/>
                  </a:solidFill>
                  <a:latin typeface="Gotham HTF"/>
                </a:rPr>
                <a:t>escrito</a:t>
              </a:r>
              <a:r>
                <a:rPr lang="en-US" sz="1050" b="1" dirty="0">
                  <a:solidFill>
                    <a:schemeClr val="bg2"/>
                  </a:solidFill>
                  <a:latin typeface="Gotham HTF"/>
                </a:rPr>
                <a:t> a </a:t>
              </a:r>
              <a:r>
                <a:rPr lang="en-US" sz="1050" b="1" dirty="0" err="1">
                  <a:solidFill>
                    <a:schemeClr val="bg2"/>
                  </a:solidFill>
                  <a:latin typeface="Gotham HTF"/>
                </a:rPr>
                <a:t>mão</a:t>
              </a:r>
              <a:r>
                <a:rPr lang="en-US" sz="1050" b="1" dirty="0">
                  <a:solidFill>
                    <a:schemeClr val="bg2"/>
                  </a:solidFill>
                  <a:latin typeface="Gotham HTF"/>
                </a:rPr>
                <a:t> </a:t>
              </a:r>
              <a:r>
                <a:rPr lang="en-US" sz="1050" b="1" dirty="0" err="1">
                  <a:solidFill>
                    <a:schemeClr val="bg2"/>
                  </a:solidFill>
                  <a:latin typeface="Gotham HTF"/>
                </a:rPr>
                <a:t>por</a:t>
              </a:r>
              <a:r>
                <a:rPr lang="en-US" sz="1050" b="1" dirty="0">
                  <a:solidFill>
                    <a:schemeClr val="bg2"/>
                  </a:solidFill>
                  <a:latin typeface="Gotham HTF"/>
                </a:rPr>
                <a:t> </a:t>
              </a:r>
              <a:r>
                <a:rPr lang="en-US" sz="1050" b="1" dirty="0" err="1">
                  <a:solidFill>
                    <a:schemeClr val="bg2"/>
                  </a:solidFill>
                  <a:latin typeface="Gotham HTF"/>
                </a:rPr>
                <a:t>funcionários</a:t>
              </a:r>
              <a:r>
                <a:rPr lang="en-US" sz="1050" b="1" dirty="0">
                  <a:solidFill>
                    <a:schemeClr val="bg2"/>
                  </a:solidFill>
                  <a:latin typeface="Gotham HTF"/>
                </a:rPr>
                <a:t> do United States Census Bureau e </a:t>
              </a:r>
              <a:r>
                <a:rPr lang="en-US" sz="1050" b="1" dirty="0" err="1">
                  <a:solidFill>
                    <a:schemeClr val="bg2"/>
                  </a:solidFill>
                  <a:latin typeface="Gotham HTF"/>
                </a:rPr>
                <a:t>por</a:t>
              </a:r>
              <a:r>
                <a:rPr lang="en-US" sz="1050" b="1" dirty="0">
                  <a:solidFill>
                    <a:schemeClr val="bg2"/>
                  </a:solidFill>
                  <a:latin typeface="Gotham HTF"/>
                </a:rPr>
                <a:t> </a:t>
              </a:r>
              <a:r>
                <a:rPr lang="en-US" sz="1050" b="1" dirty="0" err="1">
                  <a:solidFill>
                    <a:schemeClr val="bg2"/>
                  </a:solidFill>
                  <a:latin typeface="Gotham HTF"/>
                </a:rPr>
                <a:t>alunos</a:t>
              </a:r>
              <a:r>
                <a:rPr lang="en-US" sz="1050" b="1" dirty="0">
                  <a:solidFill>
                    <a:schemeClr val="bg2"/>
                  </a:solidFill>
                  <a:latin typeface="Gotham HTF"/>
                </a:rPr>
                <a:t> do High School</a:t>
              </a:r>
              <a:endParaRPr lang="en-US" sz="1050" dirty="0">
                <a:solidFill>
                  <a:schemeClr val="bg2"/>
                </a:solidFill>
                <a:latin typeface="Gotham HTF"/>
              </a:endParaRPr>
            </a:p>
          </p:txBody>
        </p:sp>
        <p:sp>
          <p:nvSpPr>
            <p:cNvPr id="14" name="Ellipse 10">
              <a:extLst>
                <a:ext uri="{FF2B5EF4-FFF2-40B4-BE49-F238E27FC236}">
                  <a16:creationId xmlns:a16="http://schemas.microsoft.com/office/drawing/2014/main" id="{00D0093E-2A86-6668-B2DD-EDE5929F1899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2027282" y="4124986"/>
              <a:ext cx="1511451" cy="1511451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en-US" sz="1600" b="1" dirty="0" err="1">
                  <a:solidFill>
                    <a:schemeClr val="bg2"/>
                  </a:solidFill>
                  <a:latin typeface="Gotham HTF"/>
                </a:rPr>
                <a:t>Possui</a:t>
              </a:r>
              <a:r>
                <a:rPr lang="en-US" sz="1600" b="1" dirty="0">
                  <a:solidFill>
                    <a:schemeClr val="bg2"/>
                  </a:solidFill>
                  <a:latin typeface="Gotham HTF"/>
                </a:rPr>
                <a:t> 10 mil dados imagens teste</a:t>
              </a:r>
              <a:endParaRPr lang="en-US" sz="1600" dirty="0">
                <a:solidFill>
                  <a:schemeClr val="bg2"/>
                </a:solidFill>
                <a:latin typeface="Gotham HTF"/>
              </a:endParaRPr>
            </a:p>
          </p:txBody>
        </p:sp>
        <p:sp>
          <p:nvSpPr>
            <p:cNvPr id="15" name="Ellipse 11">
              <a:extLst>
                <a:ext uri="{FF2B5EF4-FFF2-40B4-BE49-F238E27FC236}">
                  <a16:creationId xmlns:a16="http://schemas.microsoft.com/office/drawing/2014/main" id="{4D31B618-8363-D5FC-2B2C-7B9055B55B69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894831" y="2566304"/>
              <a:ext cx="1511451" cy="1511451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en-US" sz="1600" b="1" dirty="0" err="1">
                  <a:solidFill>
                    <a:schemeClr val="bg2"/>
                  </a:solidFill>
                  <a:latin typeface="Gotham HTF"/>
                </a:rPr>
                <a:t>Possui</a:t>
              </a:r>
              <a:r>
                <a:rPr lang="en-US" sz="1600" b="1" dirty="0">
                  <a:solidFill>
                    <a:schemeClr val="bg2"/>
                  </a:solidFill>
                  <a:latin typeface="Gotham HTF"/>
                </a:rPr>
                <a:t> 60 mil imagens para </a:t>
              </a:r>
              <a:r>
                <a:rPr lang="en-US" sz="1600" b="1" dirty="0" err="1">
                  <a:solidFill>
                    <a:schemeClr val="bg2"/>
                  </a:solidFill>
                  <a:latin typeface="Gotham HTF"/>
                </a:rPr>
                <a:t>treino</a:t>
              </a:r>
              <a:endParaRPr lang="en-US" sz="1600" b="1" dirty="0">
                <a:solidFill>
                  <a:schemeClr val="bg2"/>
                </a:solidFill>
                <a:latin typeface="Gotham HTF"/>
              </a:endParaRPr>
            </a:p>
          </p:txBody>
        </p:sp>
        <p:sp>
          <p:nvSpPr>
            <p:cNvPr id="16" name="Ellipse 12">
              <a:extLst>
                <a:ext uri="{FF2B5EF4-FFF2-40B4-BE49-F238E27FC236}">
                  <a16:creationId xmlns:a16="http://schemas.microsoft.com/office/drawing/2014/main" id="{3ACBF5CA-8633-1BFA-FCCD-02CA25EF7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6933" y="1456789"/>
              <a:ext cx="1936833" cy="1936833"/>
            </a:xfrm>
            <a:prstGeom prst="ellipse">
              <a:avLst/>
            </a:prstGeom>
            <a:solidFill>
              <a:schemeClr val="lt1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Gotham HTF"/>
              </a:endParaRPr>
            </a:p>
          </p:txBody>
        </p:sp>
      </p:grpSp>
      <p:pic>
        <p:nvPicPr>
          <p:cNvPr id="69" name="Imagem 68">
            <a:extLst>
              <a:ext uri="{FF2B5EF4-FFF2-40B4-BE49-F238E27FC236}">
                <a16:creationId xmlns:a16="http://schemas.microsoft.com/office/drawing/2014/main" id="{B11EF351-6631-C3D9-8E17-E71AC9FCF3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41560" y="1484784"/>
            <a:ext cx="1460876" cy="1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Como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diferenciar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os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números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?</a:t>
            </a:r>
          </a:p>
          <a:p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3FFCCF-8858-FDA1-7881-6AF5D8B3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652587"/>
            <a:ext cx="76485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7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aplicar numa RNA?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CEB283-7C2C-58FF-E750-2479130B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06836"/>
            <a:ext cx="2448272" cy="235137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BD38B48-3F2E-2559-A15E-3327CF11F963}"/>
              </a:ext>
            </a:extLst>
          </p:cNvPr>
          <p:cNvSpPr/>
          <p:nvPr/>
        </p:nvSpPr>
        <p:spPr>
          <a:xfrm>
            <a:off x="4428024" y="107897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981EA23-CB53-8E3F-F34B-6DBA78C4CA0C}"/>
              </a:ext>
            </a:extLst>
          </p:cNvPr>
          <p:cNvSpPr/>
          <p:nvPr/>
        </p:nvSpPr>
        <p:spPr>
          <a:xfrm>
            <a:off x="4428024" y="1554235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6CF945C-27DB-2C97-5105-27F636788887}"/>
              </a:ext>
            </a:extLst>
          </p:cNvPr>
          <p:cNvSpPr/>
          <p:nvPr/>
        </p:nvSpPr>
        <p:spPr>
          <a:xfrm>
            <a:off x="4428024" y="2029492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DCF16DA-7A52-2005-E818-003C052DA991}"/>
              </a:ext>
            </a:extLst>
          </p:cNvPr>
          <p:cNvSpPr/>
          <p:nvPr/>
        </p:nvSpPr>
        <p:spPr>
          <a:xfrm>
            <a:off x="4428024" y="2504749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CAE83B1-B7A8-12DF-002B-DB7A893A583A}"/>
              </a:ext>
            </a:extLst>
          </p:cNvPr>
          <p:cNvSpPr/>
          <p:nvPr/>
        </p:nvSpPr>
        <p:spPr>
          <a:xfrm>
            <a:off x="4428024" y="2980006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81E6656-3ECC-0388-1E99-8AD90CBEF7A4}"/>
              </a:ext>
            </a:extLst>
          </p:cNvPr>
          <p:cNvSpPr/>
          <p:nvPr/>
        </p:nvSpPr>
        <p:spPr>
          <a:xfrm>
            <a:off x="4428024" y="345526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5C193EC-03C4-8993-AA52-DBB3E6701FF2}"/>
              </a:ext>
            </a:extLst>
          </p:cNvPr>
          <p:cNvSpPr/>
          <p:nvPr/>
        </p:nvSpPr>
        <p:spPr>
          <a:xfrm>
            <a:off x="4428024" y="3930520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E02B246-8146-1DEB-10D8-ECC983461D05}"/>
              </a:ext>
            </a:extLst>
          </p:cNvPr>
          <p:cNvSpPr/>
          <p:nvPr/>
        </p:nvSpPr>
        <p:spPr>
          <a:xfrm>
            <a:off x="4428024" y="4405777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2DD41B0-9C17-F1D8-E335-B76C0AF4D3A9}"/>
              </a:ext>
            </a:extLst>
          </p:cNvPr>
          <p:cNvSpPr/>
          <p:nvPr/>
        </p:nvSpPr>
        <p:spPr>
          <a:xfrm>
            <a:off x="4428024" y="4881034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FFF1DA2-279E-100F-4F6D-AE18CCD1D9C2}"/>
              </a:ext>
            </a:extLst>
          </p:cNvPr>
          <p:cNvSpPr/>
          <p:nvPr/>
        </p:nvSpPr>
        <p:spPr>
          <a:xfrm>
            <a:off x="4428024" y="5356291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36F7684-A287-E07E-F23A-CDBADC46C74B}"/>
              </a:ext>
            </a:extLst>
          </p:cNvPr>
          <p:cNvSpPr/>
          <p:nvPr/>
        </p:nvSpPr>
        <p:spPr>
          <a:xfrm>
            <a:off x="4428024" y="5831546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2652EB-7F9A-E4DB-B48F-A657973451FB}"/>
              </a:ext>
            </a:extLst>
          </p:cNvPr>
          <p:cNvSpPr/>
          <p:nvPr/>
        </p:nvSpPr>
        <p:spPr>
          <a:xfrm>
            <a:off x="6732240" y="143901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255E739-6BA7-F50A-E39F-96130559B856}"/>
              </a:ext>
            </a:extLst>
          </p:cNvPr>
          <p:cNvSpPr/>
          <p:nvPr/>
        </p:nvSpPr>
        <p:spPr>
          <a:xfrm>
            <a:off x="6732240" y="189507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77753CC-A0EB-36E6-09C5-B73CD092C55B}"/>
              </a:ext>
            </a:extLst>
          </p:cNvPr>
          <p:cNvSpPr/>
          <p:nvPr/>
        </p:nvSpPr>
        <p:spPr>
          <a:xfrm>
            <a:off x="6732240" y="235112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707A7FD-6FAF-4D87-7610-C937050DF61B}"/>
              </a:ext>
            </a:extLst>
          </p:cNvPr>
          <p:cNvSpPr/>
          <p:nvPr/>
        </p:nvSpPr>
        <p:spPr>
          <a:xfrm>
            <a:off x="6732240" y="280718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F12E26A-3CA5-223A-9A07-0E82CD453126}"/>
              </a:ext>
            </a:extLst>
          </p:cNvPr>
          <p:cNvSpPr/>
          <p:nvPr/>
        </p:nvSpPr>
        <p:spPr>
          <a:xfrm>
            <a:off x="6732240" y="326323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FE2EF76-9A51-8783-96BC-FDC501E3B637}"/>
              </a:ext>
            </a:extLst>
          </p:cNvPr>
          <p:cNvSpPr/>
          <p:nvPr/>
        </p:nvSpPr>
        <p:spPr>
          <a:xfrm>
            <a:off x="6732240" y="371929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85E32E6-B464-0622-CB51-79FA57A77E28}"/>
              </a:ext>
            </a:extLst>
          </p:cNvPr>
          <p:cNvSpPr/>
          <p:nvPr/>
        </p:nvSpPr>
        <p:spPr>
          <a:xfrm>
            <a:off x="6732240" y="417534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169BC3C-4C42-01D5-BBAC-2537A441E125}"/>
              </a:ext>
            </a:extLst>
          </p:cNvPr>
          <p:cNvSpPr/>
          <p:nvPr/>
        </p:nvSpPr>
        <p:spPr>
          <a:xfrm>
            <a:off x="6732240" y="4631403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D3E1280-5F5D-B096-8D27-50BAB8927C60}"/>
              </a:ext>
            </a:extLst>
          </p:cNvPr>
          <p:cNvSpPr/>
          <p:nvPr/>
        </p:nvSpPr>
        <p:spPr>
          <a:xfrm>
            <a:off x="6732240" y="5087458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DB1A8BE-4352-5BC0-6534-0BB7BBD016B4}"/>
              </a:ext>
            </a:extLst>
          </p:cNvPr>
          <p:cNvSpPr/>
          <p:nvPr/>
        </p:nvSpPr>
        <p:spPr>
          <a:xfrm>
            <a:off x="6732240" y="5543514"/>
            <a:ext cx="360000" cy="360000"/>
          </a:xfrm>
          <a:prstGeom prst="ellipse">
            <a:avLst/>
          </a:prstGeom>
          <a:solidFill>
            <a:srgbClr val="ED14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7A28B74-B650-7840-6EFD-FEE57F4A40B0}"/>
              </a:ext>
            </a:extLst>
          </p:cNvPr>
          <p:cNvSpPr txBox="1"/>
          <p:nvPr/>
        </p:nvSpPr>
        <p:spPr>
          <a:xfrm>
            <a:off x="3419872" y="105273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1 -&gt;</a:t>
            </a:r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AA3F4FA-80F8-A732-4A75-1877618F6870}"/>
              </a:ext>
            </a:extLst>
          </p:cNvPr>
          <p:cNvSpPr txBox="1"/>
          <p:nvPr/>
        </p:nvSpPr>
        <p:spPr>
          <a:xfrm>
            <a:off x="3419872" y="1537323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2 -&gt;</a:t>
            </a:r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CDA664-E01F-7C0B-D54E-A5D350AF5A0B}"/>
              </a:ext>
            </a:extLst>
          </p:cNvPr>
          <p:cNvSpPr txBox="1"/>
          <p:nvPr/>
        </p:nvSpPr>
        <p:spPr>
          <a:xfrm>
            <a:off x="3419872" y="2015082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3 -&gt;</a:t>
            </a:r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E5D298D-08C8-4972-0477-A2FAB71297D2}"/>
              </a:ext>
            </a:extLst>
          </p:cNvPr>
          <p:cNvSpPr txBox="1"/>
          <p:nvPr/>
        </p:nvSpPr>
        <p:spPr>
          <a:xfrm>
            <a:off x="3419872" y="250984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4 -&gt;</a:t>
            </a:r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CB4F0B5-E705-DB9F-4E6D-EFF1C1B09554}"/>
              </a:ext>
            </a:extLst>
          </p:cNvPr>
          <p:cNvSpPr txBox="1"/>
          <p:nvPr/>
        </p:nvSpPr>
        <p:spPr>
          <a:xfrm>
            <a:off x="3419872" y="2941894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5 -&gt;</a:t>
            </a:r>
            <a:endParaRPr lang="pt-BR" dirty="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0B34B56-C93A-271F-0A3B-53C109D58582}"/>
              </a:ext>
            </a:extLst>
          </p:cNvPr>
          <p:cNvSpPr txBox="1"/>
          <p:nvPr/>
        </p:nvSpPr>
        <p:spPr>
          <a:xfrm>
            <a:off x="3150096" y="5822214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784 -&gt;</a:t>
            </a:r>
            <a:endParaRPr lang="pt-BR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BB0CF56-8BAE-DE4E-23D2-741E55AD3BEA}"/>
              </a:ext>
            </a:extLst>
          </p:cNvPr>
          <p:cNvSpPr txBox="1"/>
          <p:nvPr/>
        </p:nvSpPr>
        <p:spPr>
          <a:xfrm>
            <a:off x="7182524" y="1421160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0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36B80C-A19A-54D3-3623-0DE2EC01A566}"/>
              </a:ext>
            </a:extLst>
          </p:cNvPr>
          <p:cNvSpPr txBox="1"/>
          <p:nvPr/>
        </p:nvSpPr>
        <p:spPr>
          <a:xfrm>
            <a:off x="7182524" y="1871066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1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63C41EB-2197-8251-61BE-9C2DAF7E06F1}"/>
              </a:ext>
            </a:extLst>
          </p:cNvPr>
          <p:cNvSpPr txBox="1"/>
          <p:nvPr/>
        </p:nvSpPr>
        <p:spPr>
          <a:xfrm>
            <a:off x="7182524" y="2293822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2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E9DD0E7-5796-8FC2-D787-F76491EE307F}"/>
              </a:ext>
            </a:extLst>
          </p:cNvPr>
          <p:cNvSpPr txBox="1"/>
          <p:nvPr/>
        </p:nvSpPr>
        <p:spPr>
          <a:xfrm>
            <a:off x="7182524" y="2797878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3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8B7E29E-A227-BFB8-DDC0-372B6168AE24}"/>
              </a:ext>
            </a:extLst>
          </p:cNvPr>
          <p:cNvSpPr txBox="1"/>
          <p:nvPr/>
        </p:nvSpPr>
        <p:spPr>
          <a:xfrm>
            <a:off x="7182524" y="3229926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4</a:t>
            </a:r>
            <a:endParaRPr lang="pt-BR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A3C5B3A-E859-FFCB-0E00-7681E7265D65}"/>
              </a:ext>
            </a:extLst>
          </p:cNvPr>
          <p:cNvSpPr txBox="1"/>
          <p:nvPr/>
        </p:nvSpPr>
        <p:spPr>
          <a:xfrm>
            <a:off x="7182524" y="3671266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5</a:t>
            </a:r>
            <a:endParaRPr lang="pt-BR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60CD440-163F-061F-FA86-B3CFEBDEAA42}"/>
              </a:ext>
            </a:extLst>
          </p:cNvPr>
          <p:cNvSpPr txBox="1"/>
          <p:nvPr/>
        </p:nvSpPr>
        <p:spPr>
          <a:xfrm>
            <a:off x="7182524" y="4175322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6</a:t>
            </a:r>
            <a:endParaRPr lang="pt-BR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7224D4C-A7AD-1E8B-13F6-1E2BE6EAD1C1}"/>
              </a:ext>
            </a:extLst>
          </p:cNvPr>
          <p:cNvSpPr txBox="1"/>
          <p:nvPr/>
        </p:nvSpPr>
        <p:spPr>
          <a:xfrm>
            <a:off x="7182524" y="4598078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7</a:t>
            </a:r>
            <a:endParaRPr lang="pt-BR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19C2C29-425A-A053-70F2-A15E7AA07511}"/>
              </a:ext>
            </a:extLst>
          </p:cNvPr>
          <p:cNvSpPr txBox="1"/>
          <p:nvPr/>
        </p:nvSpPr>
        <p:spPr>
          <a:xfrm>
            <a:off x="7182524" y="5102134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8</a:t>
            </a:r>
            <a:endParaRPr lang="pt-BR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B8CB4987-F2DC-8BBE-3905-0654E5CBB7B4}"/>
              </a:ext>
            </a:extLst>
          </p:cNvPr>
          <p:cNvSpPr txBox="1"/>
          <p:nvPr/>
        </p:nvSpPr>
        <p:spPr>
          <a:xfrm>
            <a:off x="7182524" y="5534182"/>
            <a:ext cx="5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-&gt; 9</a:t>
            </a:r>
            <a:endParaRPr lang="pt-BR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A85E8AC-1F46-03AB-B530-FA823C22356E}"/>
              </a:ext>
            </a:extLst>
          </p:cNvPr>
          <p:cNvCxnSpPr>
            <a:stCxn id="5" idx="6"/>
            <a:endCxn id="24" idx="2"/>
          </p:cNvCxnSpPr>
          <p:nvPr/>
        </p:nvCxnSpPr>
        <p:spPr>
          <a:xfrm>
            <a:off x="4788024" y="1258978"/>
            <a:ext cx="1944216" cy="36004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3302B7DE-50F0-158F-CE57-C9AC260887DB}"/>
              </a:ext>
            </a:extLst>
          </p:cNvPr>
          <p:cNvCxnSpPr>
            <a:stCxn id="5" idx="6"/>
            <a:endCxn id="25" idx="2"/>
          </p:cNvCxnSpPr>
          <p:nvPr/>
        </p:nvCxnSpPr>
        <p:spPr>
          <a:xfrm>
            <a:off x="4788024" y="1258978"/>
            <a:ext cx="1944216" cy="81609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2E0CE86D-E14B-78BC-C44A-CD7B59EA2106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4788024" y="1258978"/>
            <a:ext cx="1944216" cy="172820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97E877B8-FE0C-0CF2-1EFA-69182F703308}"/>
              </a:ext>
            </a:extLst>
          </p:cNvPr>
          <p:cNvCxnSpPr>
            <a:cxnSpLocks/>
            <a:stCxn id="5" idx="6"/>
            <a:endCxn id="28" idx="2"/>
          </p:cNvCxnSpPr>
          <p:nvPr/>
        </p:nvCxnSpPr>
        <p:spPr>
          <a:xfrm>
            <a:off x="4788024" y="1258978"/>
            <a:ext cx="1944216" cy="218426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9CE4C78B-9148-0010-9BA4-CF2EF5838E7D}"/>
              </a:ext>
            </a:extLst>
          </p:cNvPr>
          <p:cNvCxnSpPr>
            <a:cxnSpLocks/>
            <a:stCxn id="5" idx="6"/>
            <a:endCxn id="29" idx="2"/>
          </p:cNvCxnSpPr>
          <p:nvPr/>
        </p:nvCxnSpPr>
        <p:spPr>
          <a:xfrm>
            <a:off x="4788024" y="1258978"/>
            <a:ext cx="1944216" cy="264031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616171B0-07F2-4A77-F7F8-02EA22B5911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4788024" y="1258978"/>
            <a:ext cx="1944216" cy="309637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E5FF1661-2F3F-6E6A-3EBA-5520AC5A4963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4788024" y="1258978"/>
            <a:ext cx="1944216" cy="355242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A5504FF-FB67-AE70-1DFF-59A46CDB159A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>
            <a:off x="4788024" y="1258978"/>
            <a:ext cx="1944216" cy="400848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DF853C35-104B-1F72-8B98-04595193A000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4788024" y="1258978"/>
            <a:ext cx="1944216" cy="446453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451225B5-732C-6629-F26D-B3F433E4AD5B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788024" y="1258978"/>
            <a:ext cx="1944216" cy="127215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34DA7098-1EAE-4B2D-86DF-26C48B6E44AC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 flipV="1">
            <a:off x="4788024" y="1619018"/>
            <a:ext cx="1944216" cy="11521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C7EFBF6B-FBCF-4E18-99EB-847A2251D061}"/>
              </a:ext>
            </a:extLst>
          </p:cNvPr>
          <p:cNvCxnSpPr>
            <a:cxnSpLocks/>
            <a:stCxn id="6" idx="6"/>
            <a:endCxn id="25" idx="2"/>
          </p:cNvCxnSpPr>
          <p:nvPr/>
        </p:nvCxnSpPr>
        <p:spPr>
          <a:xfrm>
            <a:off x="4788024" y="1734235"/>
            <a:ext cx="1944216" cy="34083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BAE6AF9E-1B73-1772-2904-FBA150640DEB}"/>
              </a:ext>
            </a:extLst>
          </p:cNvPr>
          <p:cNvCxnSpPr>
            <a:cxnSpLocks/>
            <a:stCxn id="6" idx="6"/>
            <a:endCxn id="27" idx="2"/>
          </p:cNvCxnSpPr>
          <p:nvPr/>
        </p:nvCxnSpPr>
        <p:spPr>
          <a:xfrm>
            <a:off x="4788024" y="1734235"/>
            <a:ext cx="1944216" cy="125294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FF2B1C0-E3C7-983A-295F-ED33505FE2B3}"/>
              </a:ext>
            </a:extLst>
          </p:cNvPr>
          <p:cNvCxnSpPr>
            <a:cxnSpLocks/>
            <a:stCxn id="6" idx="6"/>
            <a:endCxn id="28" idx="2"/>
          </p:cNvCxnSpPr>
          <p:nvPr/>
        </p:nvCxnSpPr>
        <p:spPr>
          <a:xfrm>
            <a:off x="4788024" y="1734235"/>
            <a:ext cx="1944216" cy="170900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81CFE7F1-C4BF-A60C-87EF-912DF2A1480C}"/>
              </a:ext>
            </a:extLst>
          </p:cNvPr>
          <p:cNvCxnSpPr>
            <a:cxnSpLocks/>
            <a:stCxn id="6" idx="6"/>
            <a:endCxn id="29" idx="2"/>
          </p:cNvCxnSpPr>
          <p:nvPr/>
        </p:nvCxnSpPr>
        <p:spPr>
          <a:xfrm>
            <a:off x="4788024" y="1734235"/>
            <a:ext cx="1944216" cy="216505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E3E3BDCF-E9DC-A107-C87A-BDFDBA2725A0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788024" y="1734235"/>
            <a:ext cx="1944216" cy="262111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D060C163-9321-4ABF-55BF-E550BD3575D5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4788024" y="1734235"/>
            <a:ext cx="1944216" cy="307716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E786E870-E3D7-0122-CA74-10FD78533343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4788024" y="1734235"/>
            <a:ext cx="1944216" cy="353322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BD0BEA16-3D8B-843D-7B8A-2A2E519DDAE0}"/>
              </a:ext>
            </a:extLst>
          </p:cNvPr>
          <p:cNvCxnSpPr>
            <a:cxnSpLocks/>
            <a:stCxn id="6" idx="6"/>
            <a:endCxn id="33" idx="2"/>
          </p:cNvCxnSpPr>
          <p:nvPr/>
        </p:nvCxnSpPr>
        <p:spPr>
          <a:xfrm>
            <a:off x="4788024" y="1734235"/>
            <a:ext cx="1944216" cy="398927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244618E5-C50A-10A0-97DD-7EB88B015B27}"/>
              </a:ext>
            </a:extLst>
          </p:cNvPr>
          <p:cNvCxnSpPr>
            <a:cxnSpLocks/>
            <a:stCxn id="6" idx="6"/>
            <a:endCxn id="26" idx="2"/>
          </p:cNvCxnSpPr>
          <p:nvPr/>
        </p:nvCxnSpPr>
        <p:spPr>
          <a:xfrm>
            <a:off x="4788024" y="1734235"/>
            <a:ext cx="1944216" cy="79689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>
            <a:extLst>
              <a:ext uri="{FF2B5EF4-FFF2-40B4-BE49-F238E27FC236}">
                <a16:creationId xmlns:a16="http://schemas.microsoft.com/office/drawing/2014/main" id="{DD8EEDEB-7948-157C-54C4-6E47100EF826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4788024" y="1619018"/>
            <a:ext cx="1944216" cy="59047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2EE37FD0-C1E4-9155-86C1-F17CE5DA93A3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788024" y="2075073"/>
            <a:ext cx="1944216" cy="13441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de Seta Reta 124">
            <a:extLst>
              <a:ext uri="{FF2B5EF4-FFF2-40B4-BE49-F238E27FC236}">
                <a16:creationId xmlns:a16="http://schemas.microsoft.com/office/drawing/2014/main" id="{5528B93F-07FD-EC33-ECF6-4E08B5D617D2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>
            <a:off x="4788024" y="2209492"/>
            <a:ext cx="1944216" cy="77769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de Seta Reta 125">
            <a:extLst>
              <a:ext uri="{FF2B5EF4-FFF2-40B4-BE49-F238E27FC236}">
                <a16:creationId xmlns:a16="http://schemas.microsoft.com/office/drawing/2014/main" id="{C3E10BCD-5769-907D-5C8F-265B52F411FB}"/>
              </a:ext>
            </a:extLst>
          </p:cNvPr>
          <p:cNvCxnSpPr>
            <a:cxnSpLocks/>
            <a:stCxn id="11" idx="6"/>
            <a:endCxn id="28" idx="2"/>
          </p:cNvCxnSpPr>
          <p:nvPr/>
        </p:nvCxnSpPr>
        <p:spPr>
          <a:xfrm>
            <a:off x="4788024" y="2209492"/>
            <a:ext cx="1944216" cy="123374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de Seta Reta 126">
            <a:extLst>
              <a:ext uri="{FF2B5EF4-FFF2-40B4-BE49-F238E27FC236}">
                <a16:creationId xmlns:a16="http://schemas.microsoft.com/office/drawing/2014/main" id="{FC3BAC17-D036-0A22-1289-C1B0A69FC7EC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4788024" y="2209492"/>
            <a:ext cx="1944216" cy="168980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EC49F8E5-63C9-19F6-89CA-84215BBA3A53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4788024" y="2209492"/>
            <a:ext cx="1944216" cy="260191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285EAD38-902C-0933-9936-5888531D6161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>
            <a:off x="4788024" y="2209492"/>
            <a:ext cx="1944216" cy="214585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de Seta Reta 129">
            <a:extLst>
              <a:ext uri="{FF2B5EF4-FFF2-40B4-BE49-F238E27FC236}">
                <a16:creationId xmlns:a16="http://schemas.microsoft.com/office/drawing/2014/main" id="{B7B21F53-A639-C41F-AC05-E4FF886A766A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4788024" y="2209492"/>
            <a:ext cx="1944216" cy="305796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80795C64-079A-B19D-25A0-6E64EC3E1083}"/>
              </a:ext>
            </a:extLst>
          </p:cNvPr>
          <p:cNvCxnSpPr>
            <a:cxnSpLocks/>
            <a:stCxn id="11" idx="6"/>
            <a:endCxn id="33" idx="2"/>
          </p:cNvCxnSpPr>
          <p:nvPr/>
        </p:nvCxnSpPr>
        <p:spPr>
          <a:xfrm>
            <a:off x="4788024" y="2209492"/>
            <a:ext cx="1944216" cy="351402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09C6B138-18EA-CB7E-7035-12A327C3655D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>
            <a:off x="4788024" y="2209492"/>
            <a:ext cx="1944216" cy="32163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de Seta Reta 154">
            <a:extLst>
              <a:ext uri="{FF2B5EF4-FFF2-40B4-BE49-F238E27FC236}">
                <a16:creationId xmlns:a16="http://schemas.microsoft.com/office/drawing/2014/main" id="{B60CC209-4125-425B-D131-1B4C86A17B0A}"/>
              </a:ext>
            </a:extLst>
          </p:cNvPr>
          <p:cNvCxnSpPr>
            <a:cxnSpLocks/>
            <a:stCxn id="14" idx="6"/>
            <a:endCxn id="24" idx="2"/>
          </p:cNvCxnSpPr>
          <p:nvPr/>
        </p:nvCxnSpPr>
        <p:spPr>
          <a:xfrm flipV="1">
            <a:off x="4788024" y="1619018"/>
            <a:ext cx="1944216" cy="106573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de Seta Reta 155">
            <a:extLst>
              <a:ext uri="{FF2B5EF4-FFF2-40B4-BE49-F238E27FC236}">
                <a16:creationId xmlns:a16="http://schemas.microsoft.com/office/drawing/2014/main" id="{13773EF8-10C1-7D3F-3D4F-7DF0425369E7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788024" y="2075073"/>
            <a:ext cx="1944216" cy="60967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de Seta Reta 156">
            <a:extLst>
              <a:ext uri="{FF2B5EF4-FFF2-40B4-BE49-F238E27FC236}">
                <a16:creationId xmlns:a16="http://schemas.microsoft.com/office/drawing/2014/main" id="{8BBE56F1-AC0D-A1A8-D278-A0FF1BB7C3AA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>
            <a:off x="4788024" y="2684749"/>
            <a:ext cx="1944216" cy="30243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de Seta Reta 157">
            <a:extLst>
              <a:ext uri="{FF2B5EF4-FFF2-40B4-BE49-F238E27FC236}">
                <a16:creationId xmlns:a16="http://schemas.microsoft.com/office/drawing/2014/main" id="{AB216DA7-4017-F969-C16B-09FD70D10A89}"/>
              </a:ext>
            </a:extLst>
          </p:cNvPr>
          <p:cNvCxnSpPr>
            <a:cxnSpLocks/>
            <a:stCxn id="14" idx="6"/>
            <a:endCxn id="28" idx="2"/>
          </p:cNvCxnSpPr>
          <p:nvPr/>
        </p:nvCxnSpPr>
        <p:spPr>
          <a:xfrm>
            <a:off x="4788024" y="2684749"/>
            <a:ext cx="1944216" cy="75848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de Seta Reta 158">
            <a:extLst>
              <a:ext uri="{FF2B5EF4-FFF2-40B4-BE49-F238E27FC236}">
                <a16:creationId xmlns:a16="http://schemas.microsoft.com/office/drawing/2014/main" id="{4C22B60E-954D-8B6C-A053-78CD90649658}"/>
              </a:ext>
            </a:extLst>
          </p:cNvPr>
          <p:cNvCxnSpPr>
            <a:cxnSpLocks/>
            <a:stCxn id="14" idx="6"/>
            <a:endCxn id="29" idx="2"/>
          </p:cNvCxnSpPr>
          <p:nvPr/>
        </p:nvCxnSpPr>
        <p:spPr>
          <a:xfrm>
            <a:off x="4788024" y="2684749"/>
            <a:ext cx="1944216" cy="121454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de Seta Reta 159">
            <a:extLst>
              <a:ext uri="{FF2B5EF4-FFF2-40B4-BE49-F238E27FC236}">
                <a16:creationId xmlns:a16="http://schemas.microsoft.com/office/drawing/2014/main" id="{96045EE0-B44B-50D4-04AD-841207176EEC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>
            <a:off x="4788024" y="2684749"/>
            <a:ext cx="1944216" cy="167059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de Seta Reta 160">
            <a:extLst>
              <a:ext uri="{FF2B5EF4-FFF2-40B4-BE49-F238E27FC236}">
                <a16:creationId xmlns:a16="http://schemas.microsoft.com/office/drawing/2014/main" id="{87C74D34-10EE-FC8E-BA7A-7D38656CAAE7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4788024" y="2684749"/>
            <a:ext cx="1944216" cy="212665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777190F8-78E8-ED3C-1631-E58035C2518B}"/>
              </a:ext>
            </a:extLst>
          </p:cNvPr>
          <p:cNvCxnSpPr>
            <a:cxnSpLocks/>
            <a:stCxn id="14" idx="6"/>
            <a:endCxn id="32" idx="2"/>
          </p:cNvCxnSpPr>
          <p:nvPr/>
        </p:nvCxnSpPr>
        <p:spPr>
          <a:xfrm>
            <a:off x="4788024" y="2684749"/>
            <a:ext cx="1944216" cy="258270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de Seta Reta 162">
            <a:extLst>
              <a:ext uri="{FF2B5EF4-FFF2-40B4-BE49-F238E27FC236}">
                <a16:creationId xmlns:a16="http://schemas.microsoft.com/office/drawing/2014/main" id="{EAA781FB-AD1B-B7F8-367A-A7D34055330F}"/>
              </a:ext>
            </a:extLst>
          </p:cNvPr>
          <p:cNvCxnSpPr>
            <a:cxnSpLocks/>
            <a:stCxn id="14" idx="6"/>
            <a:endCxn id="33" idx="2"/>
          </p:cNvCxnSpPr>
          <p:nvPr/>
        </p:nvCxnSpPr>
        <p:spPr>
          <a:xfrm>
            <a:off x="4788024" y="2684749"/>
            <a:ext cx="1944216" cy="303876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de Seta Reta 163">
            <a:extLst>
              <a:ext uri="{FF2B5EF4-FFF2-40B4-BE49-F238E27FC236}">
                <a16:creationId xmlns:a16="http://schemas.microsoft.com/office/drawing/2014/main" id="{B154160D-2A8C-40A5-E9E8-85CD87F92A74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4788024" y="2531128"/>
            <a:ext cx="1944216" cy="15362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de Seta Reta 186">
            <a:extLst>
              <a:ext uri="{FF2B5EF4-FFF2-40B4-BE49-F238E27FC236}">
                <a16:creationId xmlns:a16="http://schemas.microsoft.com/office/drawing/2014/main" id="{CDD59C18-B938-8E33-8129-87BDBD35E9E5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 flipV="1">
            <a:off x="4788024" y="1619018"/>
            <a:ext cx="1944216" cy="154098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de Seta Reta 189">
            <a:extLst>
              <a:ext uri="{FF2B5EF4-FFF2-40B4-BE49-F238E27FC236}">
                <a16:creationId xmlns:a16="http://schemas.microsoft.com/office/drawing/2014/main" id="{FC2A9DC6-0D3A-C11E-4A65-DFE4B95E113C}"/>
              </a:ext>
            </a:extLst>
          </p:cNvPr>
          <p:cNvCxnSpPr>
            <a:cxnSpLocks/>
            <a:stCxn id="16" idx="6"/>
            <a:endCxn id="25" idx="2"/>
          </p:cNvCxnSpPr>
          <p:nvPr/>
        </p:nvCxnSpPr>
        <p:spPr>
          <a:xfrm flipV="1">
            <a:off x="4788024" y="2075073"/>
            <a:ext cx="1944216" cy="108493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de Seta Reta 192">
            <a:extLst>
              <a:ext uri="{FF2B5EF4-FFF2-40B4-BE49-F238E27FC236}">
                <a16:creationId xmlns:a16="http://schemas.microsoft.com/office/drawing/2014/main" id="{7A794427-3ABE-1A91-9729-1EDD7EB86F16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4788024" y="2531128"/>
            <a:ext cx="1944216" cy="62887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de Seta Reta 195">
            <a:extLst>
              <a:ext uri="{FF2B5EF4-FFF2-40B4-BE49-F238E27FC236}">
                <a16:creationId xmlns:a16="http://schemas.microsoft.com/office/drawing/2014/main" id="{720C8226-8A78-AFB4-0F6C-9707306350BC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4788024" y="2987183"/>
            <a:ext cx="1944216" cy="17282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de Seta Reta 198">
            <a:extLst>
              <a:ext uri="{FF2B5EF4-FFF2-40B4-BE49-F238E27FC236}">
                <a16:creationId xmlns:a16="http://schemas.microsoft.com/office/drawing/2014/main" id="{920965EC-2944-3803-B708-6FACA2677364}"/>
              </a:ext>
            </a:extLst>
          </p:cNvPr>
          <p:cNvCxnSpPr>
            <a:cxnSpLocks/>
            <a:stCxn id="16" idx="6"/>
            <a:endCxn id="28" idx="2"/>
          </p:cNvCxnSpPr>
          <p:nvPr/>
        </p:nvCxnSpPr>
        <p:spPr>
          <a:xfrm>
            <a:off x="4788024" y="3160006"/>
            <a:ext cx="1944216" cy="28323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de Seta Reta 205">
            <a:extLst>
              <a:ext uri="{FF2B5EF4-FFF2-40B4-BE49-F238E27FC236}">
                <a16:creationId xmlns:a16="http://schemas.microsoft.com/office/drawing/2014/main" id="{040C80F9-89ED-826C-FA4B-668A3D4AC784}"/>
              </a:ext>
            </a:extLst>
          </p:cNvPr>
          <p:cNvCxnSpPr>
            <a:cxnSpLocks/>
            <a:stCxn id="16" idx="6"/>
            <a:endCxn id="29" idx="2"/>
          </p:cNvCxnSpPr>
          <p:nvPr/>
        </p:nvCxnSpPr>
        <p:spPr>
          <a:xfrm>
            <a:off x="4788024" y="3160006"/>
            <a:ext cx="1944216" cy="73928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de Seta Reta 208">
            <a:extLst>
              <a:ext uri="{FF2B5EF4-FFF2-40B4-BE49-F238E27FC236}">
                <a16:creationId xmlns:a16="http://schemas.microsoft.com/office/drawing/2014/main" id="{80777B0D-5EF6-81D2-A3B2-7FC3B84B219E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>
            <a:off x="4788024" y="3160006"/>
            <a:ext cx="1944216" cy="119534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de Seta Reta 211">
            <a:extLst>
              <a:ext uri="{FF2B5EF4-FFF2-40B4-BE49-F238E27FC236}">
                <a16:creationId xmlns:a16="http://schemas.microsoft.com/office/drawing/2014/main" id="{D4F68D53-0672-F8FF-1084-B46CBFF9F029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4788024" y="3160006"/>
            <a:ext cx="1944216" cy="165139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de Seta Reta 214">
            <a:extLst>
              <a:ext uri="{FF2B5EF4-FFF2-40B4-BE49-F238E27FC236}">
                <a16:creationId xmlns:a16="http://schemas.microsoft.com/office/drawing/2014/main" id="{C4D266D5-356E-0ECE-C68A-B943BBD89F36}"/>
              </a:ext>
            </a:extLst>
          </p:cNvPr>
          <p:cNvCxnSpPr>
            <a:cxnSpLocks/>
            <a:stCxn id="16" idx="6"/>
            <a:endCxn id="32" idx="2"/>
          </p:cNvCxnSpPr>
          <p:nvPr/>
        </p:nvCxnSpPr>
        <p:spPr>
          <a:xfrm>
            <a:off x="4788024" y="3160006"/>
            <a:ext cx="1944216" cy="210745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de Seta Reta 217">
            <a:extLst>
              <a:ext uri="{FF2B5EF4-FFF2-40B4-BE49-F238E27FC236}">
                <a16:creationId xmlns:a16="http://schemas.microsoft.com/office/drawing/2014/main" id="{BDC57D74-81CF-E4AD-DD45-B4F05AC93BB9}"/>
              </a:ext>
            </a:extLst>
          </p:cNvPr>
          <p:cNvCxnSpPr>
            <a:cxnSpLocks/>
            <a:stCxn id="16" idx="6"/>
            <a:endCxn id="33" idx="2"/>
          </p:cNvCxnSpPr>
          <p:nvPr/>
        </p:nvCxnSpPr>
        <p:spPr>
          <a:xfrm>
            <a:off x="4788024" y="3160006"/>
            <a:ext cx="1944216" cy="256350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>
            <a:extLst>
              <a:ext uri="{FF2B5EF4-FFF2-40B4-BE49-F238E27FC236}">
                <a16:creationId xmlns:a16="http://schemas.microsoft.com/office/drawing/2014/main" id="{5B489233-3C19-00AB-8F06-C120EE4A1EF0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 flipV="1">
            <a:off x="4788024" y="1619018"/>
            <a:ext cx="1944216" cy="201624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>
            <a:extLst>
              <a:ext uri="{FF2B5EF4-FFF2-40B4-BE49-F238E27FC236}">
                <a16:creationId xmlns:a16="http://schemas.microsoft.com/office/drawing/2014/main" id="{76B767AF-E0F4-8C96-1179-31B94B76E54C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 flipV="1">
            <a:off x="4788024" y="2075073"/>
            <a:ext cx="1944216" cy="156019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>
            <a:extLst>
              <a:ext uri="{FF2B5EF4-FFF2-40B4-BE49-F238E27FC236}">
                <a16:creationId xmlns:a16="http://schemas.microsoft.com/office/drawing/2014/main" id="{CBC7986F-7A88-AA13-991C-A8FB3B152714}"/>
              </a:ext>
            </a:extLst>
          </p:cNvPr>
          <p:cNvCxnSpPr>
            <a:cxnSpLocks/>
            <a:stCxn id="18" idx="6"/>
            <a:endCxn id="26" idx="2"/>
          </p:cNvCxnSpPr>
          <p:nvPr/>
        </p:nvCxnSpPr>
        <p:spPr>
          <a:xfrm flipV="1">
            <a:off x="4788024" y="2531128"/>
            <a:ext cx="1944216" cy="110413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0AD44B9C-DD14-8F6A-0C83-DE06C720550C}"/>
              </a:ext>
            </a:extLst>
          </p:cNvPr>
          <p:cNvCxnSpPr>
            <a:cxnSpLocks/>
            <a:stCxn id="18" idx="6"/>
            <a:endCxn id="27" idx="2"/>
          </p:cNvCxnSpPr>
          <p:nvPr/>
        </p:nvCxnSpPr>
        <p:spPr>
          <a:xfrm flipV="1">
            <a:off x="4788024" y="2987183"/>
            <a:ext cx="1944216" cy="64808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de Seta Reta 228">
            <a:extLst>
              <a:ext uri="{FF2B5EF4-FFF2-40B4-BE49-F238E27FC236}">
                <a16:creationId xmlns:a16="http://schemas.microsoft.com/office/drawing/2014/main" id="{E23EB712-340A-5EB7-FBA0-1D60F30E19F6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 flipV="1">
            <a:off x="4788024" y="3443238"/>
            <a:ext cx="1944216" cy="19202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de Seta Reta 230">
            <a:extLst>
              <a:ext uri="{FF2B5EF4-FFF2-40B4-BE49-F238E27FC236}">
                <a16:creationId xmlns:a16="http://schemas.microsoft.com/office/drawing/2014/main" id="{77E2E06F-1071-6387-AA88-02ED7D3AC78F}"/>
              </a:ext>
            </a:extLst>
          </p:cNvPr>
          <p:cNvCxnSpPr>
            <a:cxnSpLocks/>
            <a:stCxn id="18" idx="6"/>
            <a:endCxn id="29" idx="2"/>
          </p:cNvCxnSpPr>
          <p:nvPr/>
        </p:nvCxnSpPr>
        <p:spPr>
          <a:xfrm>
            <a:off x="4788024" y="3635263"/>
            <a:ext cx="1944216" cy="26403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de Seta Reta 232">
            <a:extLst>
              <a:ext uri="{FF2B5EF4-FFF2-40B4-BE49-F238E27FC236}">
                <a16:creationId xmlns:a16="http://schemas.microsoft.com/office/drawing/2014/main" id="{1CB1C76D-D968-E857-E157-2CD663D4AF5C}"/>
              </a:ext>
            </a:extLst>
          </p:cNvPr>
          <p:cNvCxnSpPr>
            <a:cxnSpLocks/>
            <a:stCxn id="18" idx="6"/>
            <a:endCxn id="30" idx="2"/>
          </p:cNvCxnSpPr>
          <p:nvPr/>
        </p:nvCxnSpPr>
        <p:spPr>
          <a:xfrm>
            <a:off x="4788024" y="3635263"/>
            <a:ext cx="1944216" cy="72008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de Seta Reta 234">
            <a:extLst>
              <a:ext uri="{FF2B5EF4-FFF2-40B4-BE49-F238E27FC236}">
                <a16:creationId xmlns:a16="http://schemas.microsoft.com/office/drawing/2014/main" id="{38A53FAC-C0D2-DC97-2509-D47DC6208517}"/>
              </a:ext>
            </a:extLst>
          </p:cNvPr>
          <p:cNvCxnSpPr>
            <a:cxnSpLocks/>
            <a:stCxn id="18" idx="6"/>
            <a:endCxn id="31" idx="2"/>
          </p:cNvCxnSpPr>
          <p:nvPr/>
        </p:nvCxnSpPr>
        <p:spPr>
          <a:xfrm>
            <a:off x="4788024" y="3635263"/>
            <a:ext cx="1944216" cy="117614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DBBD3317-0DD3-5BD6-FCB7-5ACDCE73C30A}"/>
              </a:ext>
            </a:extLst>
          </p:cNvPr>
          <p:cNvCxnSpPr>
            <a:cxnSpLocks/>
            <a:stCxn id="18" idx="6"/>
            <a:endCxn id="32" idx="2"/>
          </p:cNvCxnSpPr>
          <p:nvPr/>
        </p:nvCxnSpPr>
        <p:spPr>
          <a:xfrm>
            <a:off x="4788024" y="3635263"/>
            <a:ext cx="1944216" cy="1632195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 de Seta Reta 238">
            <a:extLst>
              <a:ext uri="{FF2B5EF4-FFF2-40B4-BE49-F238E27FC236}">
                <a16:creationId xmlns:a16="http://schemas.microsoft.com/office/drawing/2014/main" id="{A677774B-1898-D378-2557-159C1063C909}"/>
              </a:ext>
            </a:extLst>
          </p:cNvPr>
          <p:cNvCxnSpPr>
            <a:cxnSpLocks/>
            <a:stCxn id="18" idx="6"/>
            <a:endCxn id="33" idx="2"/>
          </p:cNvCxnSpPr>
          <p:nvPr/>
        </p:nvCxnSpPr>
        <p:spPr>
          <a:xfrm>
            <a:off x="4788024" y="3635263"/>
            <a:ext cx="1944216" cy="208825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0EA93ABC-6E43-AE73-01FE-6E7F3B5055CA}"/>
              </a:ext>
            </a:extLst>
          </p:cNvPr>
          <p:cNvSpPr txBox="1"/>
          <p:nvPr/>
        </p:nvSpPr>
        <p:spPr>
          <a:xfrm>
            <a:off x="3419872" y="3445950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6 -&gt;</a:t>
            </a:r>
            <a:endParaRPr lang="pt-BR" dirty="0"/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35E0D449-EFC8-59C2-CB9C-1FA47B07E65E}"/>
              </a:ext>
            </a:extLst>
          </p:cNvPr>
          <p:cNvSpPr txBox="1"/>
          <p:nvPr/>
        </p:nvSpPr>
        <p:spPr>
          <a:xfrm>
            <a:off x="3419872" y="395000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6 -&gt;</a:t>
            </a:r>
            <a:endParaRPr lang="pt-BR" dirty="0"/>
          </a:p>
        </p:txBody>
      </p: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416611A5-815B-725F-DCBA-684642FA3EB1}"/>
              </a:ext>
            </a:extLst>
          </p:cNvPr>
          <p:cNvSpPr txBox="1"/>
          <p:nvPr/>
        </p:nvSpPr>
        <p:spPr>
          <a:xfrm>
            <a:off x="3419872" y="4391346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tham HTF Light"/>
                <a:cs typeface="Gotham HTF Light"/>
              </a:rPr>
              <a:t>Pixel 6 -&gt;</a:t>
            </a:r>
            <a:endParaRPr lang="pt-BR" dirty="0"/>
          </a:p>
        </p:txBody>
      </p:sp>
      <p:cxnSp>
        <p:nvCxnSpPr>
          <p:cNvPr id="255" name="Conector de Seta Reta 254">
            <a:extLst>
              <a:ext uri="{FF2B5EF4-FFF2-40B4-BE49-F238E27FC236}">
                <a16:creationId xmlns:a16="http://schemas.microsoft.com/office/drawing/2014/main" id="{95F1CA80-3378-3195-76C6-B34B79A58DBB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 flipV="1">
            <a:off x="4788024" y="1619018"/>
            <a:ext cx="1944216" cy="249150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de Seta Reta 256">
            <a:extLst>
              <a:ext uri="{FF2B5EF4-FFF2-40B4-BE49-F238E27FC236}">
                <a16:creationId xmlns:a16="http://schemas.microsoft.com/office/drawing/2014/main" id="{7EBE70AE-3016-2510-1150-B14488B20FB8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 flipV="1">
            <a:off x="4788024" y="2075073"/>
            <a:ext cx="1944216" cy="203544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de Seta Reta 258">
            <a:extLst>
              <a:ext uri="{FF2B5EF4-FFF2-40B4-BE49-F238E27FC236}">
                <a16:creationId xmlns:a16="http://schemas.microsoft.com/office/drawing/2014/main" id="{9D4BA7BF-D77A-CE3B-68C6-58A45D5CEA27}"/>
              </a:ext>
            </a:extLst>
          </p:cNvPr>
          <p:cNvCxnSpPr>
            <a:cxnSpLocks/>
            <a:stCxn id="19" idx="6"/>
            <a:endCxn id="26" idx="2"/>
          </p:cNvCxnSpPr>
          <p:nvPr/>
        </p:nvCxnSpPr>
        <p:spPr>
          <a:xfrm flipV="1">
            <a:off x="4788024" y="2531128"/>
            <a:ext cx="1944216" cy="157939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de Seta Reta 260">
            <a:extLst>
              <a:ext uri="{FF2B5EF4-FFF2-40B4-BE49-F238E27FC236}">
                <a16:creationId xmlns:a16="http://schemas.microsoft.com/office/drawing/2014/main" id="{C52DD0BC-246F-30E6-2C7C-347DFB9041D9}"/>
              </a:ext>
            </a:extLst>
          </p:cNvPr>
          <p:cNvCxnSpPr>
            <a:cxnSpLocks/>
            <a:stCxn id="19" idx="6"/>
            <a:endCxn id="27" idx="2"/>
          </p:cNvCxnSpPr>
          <p:nvPr/>
        </p:nvCxnSpPr>
        <p:spPr>
          <a:xfrm flipV="1">
            <a:off x="4788024" y="2987183"/>
            <a:ext cx="1944216" cy="112333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de Seta Reta 262">
            <a:extLst>
              <a:ext uri="{FF2B5EF4-FFF2-40B4-BE49-F238E27FC236}">
                <a16:creationId xmlns:a16="http://schemas.microsoft.com/office/drawing/2014/main" id="{864312BC-C8F4-D941-478C-350A3BA43523}"/>
              </a:ext>
            </a:extLst>
          </p:cNvPr>
          <p:cNvCxnSpPr>
            <a:cxnSpLocks/>
            <a:stCxn id="19" idx="6"/>
            <a:endCxn id="28" idx="2"/>
          </p:cNvCxnSpPr>
          <p:nvPr/>
        </p:nvCxnSpPr>
        <p:spPr>
          <a:xfrm flipV="1">
            <a:off x="4788024" y="3443238"/>
            <a:ext cx="1944216" cy="66728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de Seta Reta 264">
            <a:extLst>
              <a:ext uri="{FF2B5EF4-FFF2-40B4-BE49-F238E27FC236}">
                <a16:creationId xmlns:a16="http://schemas.microsoft.com/office/drawing/2014/main" id="{E7076E90-CD06-D958-68D6-3D7CD260EF31}"/>
              </a:ext>
            </a:extLst>
          </p:cNvPr>
          <p:cNvCxnSpPr>
            <a:cxnSpLocks/>
            <a:stCxn id="19" idx="6"/>
            <a:endCxn id="29" idx="2"/>
          </p:cNvCxnSpPr>
          <p:nvPr/>
        </p:nvCxnSpPr>
        <p:spPr>
          <a:xfrm flipV="1">
            <a:off x="4788024" y="3899293"/>
            <a:ext cx="1944216" cy="21122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de Seta Reta 266">
            <a:extLst>
              <a:ext uri="{FF2B5EF4-FFF2-40B4-BE49-F238E27FC236}">
                <a16:creationId xmlns:a16="http://schemas.microsoft.com/office/drawing/2014/main" id="{B4B77380-77AF-2605-E2E4-008AB16BFB15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>
            <a:off x="4788024" y="4110520"/>
            <a:ext cx="1944216" cy="24482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 de Seta Reta 268">
            <a:extLst>
              <a:ext uri="{FF2B5EF4-FFF2-40B4-BE49-F238E27FC236}">
                <a16:creationId xmlns:a16="http://schemas.microsoft.com/office/drawing/2014/main" id="{F6F83679-ADBD-7A33-5E05-1D2F35046149}"/>
              </a:ext>
            </a:extLst>
          </p:cNvPr>
          <p:cNvCxnSpPr>
            <a:cxnSpLocks/>
            <a:stCxn id="19" idx="6"/>
            <a:endCxn id="31" idx="2"/>
          </p:cNvCxnSpPr>
          <p:nvPr/>
        </p:nvCxnSpPr>
        <p:spPr>
          <a:xfrm>
            <a:off x="4788024" y="4110520"/>
            <a:ext cx="1944216" cy="70088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de Seta Reta 270">
            <a:extLst>
              <a:ext uri="{FF2B5EF4-FFF2-40B4-BE49-F238E27FC236}">
                <a16:creationId xmlns:a16="http://schemas.microsoft.com/office/drawing/2014/main" id="{D91CBCF4-B61B-04E4-10FB-E2B93105A15B}"/>
              </a:ext>
            </a:extLst>
          </p:cNvPr>
          <p:cNvCxnSpPr>
            <a:cxnSpLocks/>
            <a:stCxn id="19" idx="6"/>
            <a:endCxn id="32" idx="2"/>
          </p:cNvCxnSpPr>
          <p:nvPr/>
        </p:nvCxnSpPr>
        <p:spPr>
          <a:xfrm>
            <a:off x="4788024" y="4110520"/>
            <a:ext cx="1944216" cy="115693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de Seta Reta 272">
            <a:extLst>
              <a:ext uri="{FF2B5EF4-FFF2-40B4-BE49-F238E27FC236}">
                <a16:creationId xmlns:a16="http://schemas.microsoft.com/office/drawing/2014/main" id="{87EFFB29-5394-F3E0-BAF7-2333A7C976E0}"/>
              </a:ext>
            </a:extLst>
          </p:cNvPr>
          <p:cNvCxnSpPr>
            <a:cxnSpLocks/>
            <a:stCxn id="19" idx="6"/>
            <a:endCxn id="33" idx="2"/>
          </p:cNvCxnSpPr>
          <p:nvPr/>
        </p:nvCxnSpPr>
        <p:spPr>
          <a:xfrm>
            <a:off x="4788024" y="4110520"/>
            <a:ext cx="1944216" cy="161299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de Seta Reta 285">
            <a:extLst>
              <a:ext uri="{FF2B5EF4-FFF2-40B4-BE49-F238E27FC236}">
                <a16:creationId xmlns:a16="http://schemas.microsoft.com/office/drawing/2014/main" id="{CE6F566E-624D-AC40-5B44-609C07BF87C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flipV="1">
            <a:off x="4788024" y="1619018"/>
            <a:ext cx="1944216" cy="296675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de Seta Reta 287">
            <a:extLst>
              <a:ext uri="{FF2B5EF4-FFF2-40B4-BE49-F238E27FC236}">
                <a16:creationId xmlns:a16="http://schemas.microsoft.com/office/drawing/2014/main" id="{ABC732EE-8AE4-E846-D697-0C438717FEB9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flipV="1">
            <a:off x="4788024" y="2075073"/>
            <a:ext cx="1944216" cy="251070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de Seta Reta 289">
            <a:extLst>
              <a:ext uri="{FF2B5EF4-FFF2-40B4-BE49-F238E27FC236}">
                <a16:creationId xmlns:a16="http://schemas.microsoft.com/office/drawing/2014/main" id="{C2DC9EEA-F9BA-A044-5BBD-B0E4A2E2F7FB}"/>
              </a:ext>
            </a:extLst>
          </p:cNvPr>
          <p:cNvCxnSpPr>
            <a:cxnSpLocks/>
            <a:stCxn id="20" idx="6"/>
            <a:endCxn id="26" idx="2"/>
          </p:cNvCxnSpPr>
          <p:nvPr/>
        </p:nvCxnSpPr>
        <p:spPr>
          <a:xfrm flipV="1">
            <a:off x="4788024" y="2531128"/>
            <a:ext cx="1944216" cy="205464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de Seta Reta 291">
            <a:extLst>
              <a:ext uri="{FF2B5EF4-FFF2-40B4-BE49-F238E27FC236}">
                <a16:creationId xmlns:a16="http://schemas.microsoft.com/office/drawing/2014/main" id="{D242DA5C-2AF3-D3E8-30AE-1C253F576F6D}"/>
              </a:ext>
            </a:extLst>
          </p:cNvPr>
          <p:cNvCxnSpPr>
            <a:cxnSpLocks/>
            <a:stCxn id="20" idx="6"/>
            <a:endCxn id="27" idx="2"/>
          </p:cNvCxnSpPr>
          <p:nvPr/>
        </p:nvCxnSpPr>
        <p:spPr>
          <a:xfrm flipV="1">
            <a:off x="4788024" y="2987183"/>
            <a:ext cx="1944216" cy="159859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de Seta Reta 293">
            <a:extLst>
              <a:ext uri="{FF2B5EF4-FFF2-40B4-BE49-F238E27FC236}">
                <a16:creationId xmlns:a16="http://schemas.microsoft.com/office/drawing/2014/main" id="{B0BAC802-5BAB-6350-780D-4309A1FE1EE2}"/>
              </a:ext>
            </a:extLst>
          </p:cNvPr>
          <p:cNvCxnSpPr>
            <a:cxnSpLocks/>
            <a:stCxn id="20" idx="6"/>
            <a:endCxn id="28" idx="2"/>
          </p:cNvCxnSpPr>
          <p:nvPr/>
        </p:nvCxnSpPr>
        <p:spPr>
          <a:xfrm flipV="1">
            <a:off x="4788024" y="3443238"/>
            <a:ext cx="1944216" cy="114253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ector de Seta Reta 295">
            <a:extLst>
              <a:ext uri="{FF2B5EF4-FFF2-40B4-BE49-F238E27FC236}">
                <a16:creationId xmlns:a16="http://schemas.microsoft.com/office/drawing/2014/main" id="{466B95EC-673C-E4FC-9593-4F39864212DD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 flipV="1">
            <a:off x="4788024" y="3899293"/>
            <a:ext cx="1944216" cy="68648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de Seta Reta 297">
            <a:extLst>
              <a:ext uri="{FF2B5EF4-FFF2-40B4-BE49-F238E27FC236}">
                <a16:creationId xmlns:a16="http://schemas.microsoft.com/office/drawing/2014/main" id="{C5A1AD4A-DE28-CC56-8180-024B049A9BC1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 flipV="1">
            <a:off x="4788024" y="4355348"/>
            <a:ext cx="1944216" cy="230429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de Seta Reta 299">
            <a:extLst>
              <a:ext uri="{FF2B5EF4-FFF2-40B4-BE49-F238E27FC236}">
                <a16:creationId xmlns:a16="http://schemas.microsoft.com/office/drawing/2014/main" id="{3EEC1401-82EA-A176-31E5-81B62C0594F5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4788024" y="4585777"/>
            <a:ext cx="1944216" cy="22562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de Seta Reta 301">
            <a:extLst>
              <a:ext uri="{FF2B5EF4-FFF2-40B4-BE49-F238E27FC236}">
                <a16:creationId xmlns:a16="http://schemas.microsoft.com/office/drawing/2014/main" id="{3F76EF4C-54BA-4A8E-7BC3-F518F6A264FF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4788024" y="4585777"/>
            <a:ext cx="1944216" cy="68168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de Seta Reta 303">
            <a:extLst>
              <a:ext uri="{FF2B5EF4-FFF2-40B4-BE49-F238E27FC236}">
                <a16:creationId xmlns:a16="http://schemas.microsoft.com/office/drawing/2014/main" id="{3ABA4134-0EE2-2DED-0F48-CE4F5EF74E4B}"/>
              </a:ext>
            </a:extLst>
          </p:cNvPr>
          <p:cNvCxnSpPr>
            <a:cxnSpLocks/>
            <a:stCxn id="20" idx="6"/>
            <a:endCxn id="33" idx="2"/>
          </p:cNvCxnSpPr>
          <p:nvPr/>
        </p:nvCxnSpPr>
        <p:spPr>
          <a:xfrm>
            <a:off x="4788024" y="4585777"/>
            <a:ext cx="1944216" cy="1137737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ector de Seta Reta 315">
            <a:extLst>
              <a:ext uri="{FF2B5EF4-FFF2-40B4-BE49-F238E27FC236}">
                <a16:creationId xmlns:a16="http://schemas.microsoft.com/office/drawing/2014/main" id="{AB6472EA-FB55-66A4-110C-A48B98C18EA8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4788024" y="1619018"/>
            <a:ext cx="1944216" cy="344201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de Seta Reta 317">
            <a:extLst>
              <a:ext uri="{FF2B5EF4-FFF2-40B4-BE49-F238E27FC236}">
                <a16:creationId xmlns:a16="http://schemas.microsoft.com/office/drawing/2014/main" id="{92A624B8-2285-67AC-0F9B-7A88D636DF11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4788024" y="2075073"/>
            <a:ext cx="1944216" cy="298596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ector de Seta Reta 319">
            <a:extLst>
              <a:ext uri="{FF2B5EF4-FFF2-40B4-BE49-F238E27FC236}">
                <a16:creationId xmlns:a16="http://schemas.microsoft.com/office/drawing/2014/main" id="{072FF1CA-E41A-EBF9-3366-E8D502994BA7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788024" y="2531128"/>
            <a:ext cx="1944216" cy="252990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ector de Seta Reta 321">
            <a:extLst>
              <a:ext uri="{FF2B5EF4-FFF2-40B4-BE49-F238E27FC236}">
                <a16:creationId xmlns:a16="http://schemas.microsoft.com/office/drawing/2014/main" id="{A14F5248-EE8E-B713-5A99-32B7C1D5C029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 flipV="1">
            <a:off x="4788024" y="2987183"/>
            <a:ext cx="1944216" cy="207385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ector de Seta Reta 323">
            <a:extLst>
              <a:ext uri="{FF2B5EF4-FFF2-40B4-BE49-F238E27FC236}">
                <a16:creationId xmlns:a16="http://schemas.microsoft.com/office/drawing/2014/main" id="{8A753829-8301-FB95-01A1-825F1F69280A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4788024" y="3440744"/>
            <a:ext cx="1944216" cy="162029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Conector de Seta Reta 325">
            <a:extLst>
              <a:ext uri="{FF2B5EF4-FFF2-40B4-BE49-F238E27FC236}">
                <a16:creationId xmlns:a16="http://schemas.microsoft.com/office/drawing/2014/main" id="{692F830B-713A-64C1-4858-349C7BFC2933}"/>
              </a:ext>
            </a:extLst>
          </p:cNvPr>
          <p:cNvCxnSpPr>
            <a:cxnSpLocks/>
            <a:stCxn id="21" idx="6"/>
            <a:endCxn id="29" idx="2"/>
          </p:cNvCxnSpPr>
          <p:nvPr/>
        </p:nvCxnSpPr>
        <p:spPr>
          <a:xfrm flipV="1">
            <a:off x="4788024" y="3899293"/>
            <a:ext cx="1944216" cy="116174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Conector de Seta Reta 327">
            <a:extLst>
              <a:ext uri="{FF2B5EF4-FFF2-40B4-BE49-F238E27FC236}">
                <a16:creationId xmlns:a16="http://schemas.microsoft.com/office/drawing/2014/main" id="{1E583910-9B98-7CA5-5822-2670D44F4E90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4788024" y="4355348"/>
            <a:ext cx="1944216" cy="705686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de Seta Reta 329">
            <a:extLst>
              <a:ext uri="{FF2B5EF4-FFF2-40B4-BE49-F238E27FC236}">
                <a16:creationId xmlns:a16="http://schemas.microsoft.com/office/drawing/2014/main" id="{53CEDEB5-8D27-1E89-F58F-1183A41459D2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 flipV="1">
            <a:off x="4788024" y="4811403"/>
            <a:ext cx="1944216" cy="249631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de Seta Reta 331">
            <a:extLst>
              <a:ext uri="{FF2B5EF4-FFF2-40B4-BE49-F238E27FC236}">
                <a16:creationId xmlns:a16="http://schemas.microsoft.com/office/drawing/2014/main" id="{6D1A718D-18A2-7385-8045-5CDF339F6127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4788024" y="5061034"/>
            <a:ext cx="1944216" cy="20642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de Seta Reta 333">
            <a:extLst>
              <a:ext uri="{FF2B5EF4-FFF2-40B4-BE49-F238E27FC236}">
                <a16:creationId xmlns:a16="http://schemas.microsoft.com/office/drawing/2014/main" id="{93D23BF0-59F7-A6D7-52BF-3D7AB59ED1A5}"/>
              </a:ext>
            </a:extLst>
          </p:cNvPr>
          <p:cNvCxnSpPr>
            <a:cxnSpLocks/>
            <a:stCxn id="21" idx="6"/>
            <a:endCxn id="33" idx="2"/>
          </p:cNvCxnSpPr>
          <p:nvPr/>
        </p:nvCxnSpPr>
        <p:spPr>
          <a:xfrm>
            <a:off x="4788024" y="5061034"/>
            <a:ext cx="1944216" cy="662480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12CE10C4-A100-ADDE-AFCA-6C6DDA0BFA46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4788024" y="1619018"/>
            <a:ext cx="1944216" cy="391727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ector de Seta Reta 347">
            <a:extLst>
              <a:ext uri="{FF2B5EF4-FFF2-40B4-BE49-F238E27FC236}">
                <a16:creationId xmlns:a16="http://schemas.microsoft.com/office/drawing/2014/main" id="{37297CE5-FC50-E48B-EEE8-67B7137E68B0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4788024" y="2075073"/>
            <a:ext cx="1944216" cy="346121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ector de Seta Reta 349">
            <a:extLst>
              <a:ext uri="{FF2B5EF4-FFF2-40B4-BE49-F238E27FC236}">
                <a16:creationId xmlns:a16="http://schemas.microsoft.com/office/drawing/2014/main" id="{DD8BAB03-3926-3335-BB52-8FE7598D4641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 flipV="1">
            <a:off x="4788024" y="2531128"/>
            <a:ext cx="1944216" cy="300516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de Seta Reta 351">
            <a:extLst>
              <a:ext uri="{FF2B5EF4-FFF2-40B4-BE49-F238E27FC236}">
                <a16:creationId xmlns:a16="http://schemas.microsoft.com/office/drawing/2014/main" id="{54A5A12D-99AD-975C-4ADD-500E4B2C440F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 flipV="1">
            <a:off x="4788024" y="2987183"/>
            <a:ext cx="1944216" cy="254910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 de Seta Reta 353">
            <a:extLst>
              <a:ext uri="{FF2B5EF4-FFF2-40B4-BE49-F238E27FC236}">
                <a16:creationId xmlns:a16="http://schemas.microsoft.com/office/drawing/2014/main" id="{C9C0C7F7-6B55-4077-5426-DDE8FDEDA59E}"/>
              </a:ext>
            </a:extLst>
          </p:cNvPr>
          <p:cNvCxnSpPr>
            <a:cxnSpLocks/>
            <a:stCxn id="22" idx="6"/>
            <a:endCxn id="28" idx="2"/>
          </p:cNvCxnSpPr>
          <p:nvPr/>
        </p:nvCxnSpPr>
        <p:spPr>
          <a:xfrm flipV="1">
            <a:off x="4788024" y="3443238"/>
            <a:ext cx="1944216" cy="209305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Conector de Seta Reta 355">
            <a:extLst>
              <a:ext uri="{FF2B5EF4-FFF2-40B4-BE49-F238E27FC236}">
                <a16:creationId xmlns:a16="http://schemas.microsoft.com/office/drawing/2014/main" id="{932DEB60-046C-770D-B6FF-C4E86E116603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4788024" y="3894077"/>
            <a:ext cx="1915530" cy="1642214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de Seta Reta 357">
            <a:extLst>
              <a:ext uri="{FF2B5EF4-FFF2-40B4-BE49-F238E27FC236}">
                <a16:creationId xmlns:a16="http://schemas.microsoft.com/office/drawing/2014/main" id="{9E1B7E5C-2D6C-F974-24D8-8B2A616BA3A2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4788024" y="4355348"/>
            <a:ext cx="1944216" cy="118094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Conector de Seta Reta 359">
            <a:extLst>
              <a:ext uri="{FF2B5EF4-FFF2-40B4-BE49-F238E27FC236}">
                <a16:creationId xmlns:a16="http://schemas.microsoft.com/office/drawing/2014/main" id="{DE336DA2-F64A-C110-B197-94F089ADC0B0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4788024" y="4811403"/>
            <a:ext cx="1944216" cy="72488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de Seta Reta 361">
            <a:extLst>
              <a:ext uri="{FF2B5EF4-FFF2-40B4-BE49-F238E27FC236}">
                <a16:creationId xmlns:a16="http://schemas.microsoft.com/office/drawing/2014/main" id="{ADC5C3B9-E883-988A-1F99-6FF410F6E0D5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 flipV="1">
            <a:off x="4788024" y="5267458"/>
            <a:ext cx="1944216" cy="26883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Conector de Seta Reta 363">
            <a:extLst>
              <a:ext uri="{FF2B5EF4-FFF2-40B4-BE49-F238E27FC236}">
                <a16:creationId xmlns:a16="http://schemas.microsoft.com/office/drawing/2014/main" id="{833B0944-9C16-02A5-6D41-D27C956CB66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4788024" y="5536291"/>
            <a:ext cx="1968760" cy="18723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Conector de Seta Reta 375">
            <a:extLst>
              <a:ext uri="{FF2B5EF4-FFF2-40B4-BE49-F238E27FC236}">
                <a16:creationId xmlns:a16="http://schemas.microsoft.com/office/drawing/2014/main" id="{8CF67F65-A9A6-11D8-127F-52F41CBBE0B9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4788024" y="1619018"/>
            <a:ext cx="1944216" cy="439252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Conector de Seta Reta 377">
            <a:extLst>
              <a:ext uri="{FF2B5EF4-FFF2-40B4-BE49-F238E27FC236}">
                <a16:creationId xmlns:a16="http://schemas.microsoft.com/office/drawing/2014/main" id="{A568215D-364C-7215-30CC-26AA69EF2D34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4788024" y="2075073"/>
            <a:ext cx="1944216" cy="393647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Conector de Seta Reta 379">
            <a:extLst>
              <a:ext uri="{FF2B5EF4-FFF2-40B4-BE49-F238E27FC236}">
                <a16:creationId xmlns:a16="http://schemas.microsoft.com/office/drawing/2014/main" id="{8C7C46C5-F860-9C2D-35F2-E276EEAB3876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 flipV="1">
            <a:off x="4788024" y="2531128"/>
            <a:ext cx="1944216" cy="348041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Conector de Seta Reta 381">
            <a:extLst>
              <a:ext uri="{FF2B5EF4-FFF2-40B4-BE49-F238E27FC236}">
                <a16:creationId xmlns:a16="http://schemas.microsoft.com/office/drawing/2014/main" id="{6CDB954E-DB7B-C4E1-9E30-B729566E5792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 flipV="1">
            <a:off x="4788024" y="2987183"/>
            <a:ext cx="1944216" cy="302436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ector de Seta Reta 383">
            <a:extLst>
              <a:ext uri="{FF2B5EF4-FFF2-40B4-BE49-F238E27FC236}">
                <a16:creationId xmlns:a16="http://schemas.microsoft.com/office/drawing/2014/main" id="{47DF1970-33CA-F27E-B5B7-01E28FED0D6E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 flipV="1">
            <a:off x="4788024" y="3443238"/>
            <a:ext cx="1944216" cy="256830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de Seta Reta 385">
            <a:extLst>
              <a:ext uri="{FF2B5EF4-FFF2-40B4-BE49-F238E27FC236}">
                <a16:creationId xmlns:a16="http://schemas.microsoft.com/office/drawing/2014/main" id="{3C4C2D6B-CB5C-FF6C-BC00-0CEC36C029B9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788024" y="3899293"/>
            <a:ext cx="1944216" cy="211225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Conector de Seta Reta 387">
            <a:extLst>
              <a:ext uri="{FF2B5EF4-FFF2-40B4-BE49-F238E27FC236}">
                <a16:creationId xmlns:a16="http://schemas.microsoft.com/office/drawing/2014/main" id="{D7532798-6885-A8D7-2E46-5E26330F7CBD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4788024" y="4355348"/>
            <a:ext cx="1944216" cy="165619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Conector de Seta Reta 389">
            <a:extLst>
              <a:ext uri="{FF2B5EF4-FFF2-40B4-BE49-F238E27FC236}">
                <a16:creationId xmlns:a16="http://schemas.microsoft.com/office/drawing/2014/main" id="{78511472-1A9B-8B27-2E97-E16D4C8CC8C1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4788024" y="4811403"/>
            <a:ext cx="1944216" cy="1200143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Conector de Seta Reta 391">
            <a:extLst>
              <a:ext uri="{FF2B5EF4-FFF2-40B4-BE49-F238E27FC236}">
                <a16:creationId xmlns:a16="http://schemas.microsoft.com/office/drawing/2014/main" id="{4733D51C-F70E-C4E6-18E1-4CE56A3A80BA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4788024" y="5267458"/>
            <a:ext cx="1944216" cy="744088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Conector de Seta Reta 393">
            <a:extLst>
              <a:ext uri="{FF2B5EF4-FFF2-40B4-BE49-F238E27FC236}">
                <a16:creationId xmlns:a16="http://schemas.microsoft.com/office/drawing/2014/main" id="{547F2908-6CEC-464D-9CF0-006415D71418}"/>
              </a:ext>
            </a:extLst>
          </p:cNvPr>
          <p:cNvCxnSpPr>
            <a:cxnSpLocks/>
            <a:stCxn id="23" idx="6"/>
            <a:endCxn id="33" idx="2"/>
          </p:cNvCxnSpPr>
          <p:nvPr/>
        </p:nvCxnSpPr>
        <p:spPr>
          <a:xfrm flipV="1">
            <a:off x="4788024" y="5723514"/>
            <a:ext cx="1944216" cy="288032"/>
          </a:xfrm>
          <a:prstGeom prst="straightConnector1">
            <a:avLst/>
          </a:prstGeom>
          <a:ln>
            <a:solidFill>
              <a:srgbClr val="ED2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Chave Esquerda 405">
            <a:extLst>
              <a:ext uri="{FF2B5EF4-FFF2-40B4-BE49-F238E27FC236}">
                <a16:creationId xmlns:a16="http://schemas.microsoft.com/office/drawing/2014/main" id="{D5D42529-D14F-C4E6-B886-C08CA105212F}"/>
              </a:ext>
            </a:extLst>
          </p:cNvPr>
          <p:cNvSpPr/>
          <p:nvPr/>
        </p:nvSpPr>
        <p:spPr>
          <a:xfrm>
            <a:off x="2862064" y="1078978"/>
            <a:ext cx="360020" cy="5112568"/>
          </a:xfrm>
          <a:prstGeom prst="leftBrace">
            <a:avLst/>
          </a:prstGeom>
          <a:ln w="76200">
            <a:solidFill>
              <a:srgbClr val="ED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91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AAC1D4-1DF7-63A5-8BF6-7B859D1E4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76" y="1146068"/>
            <a:ext cx="4348824" cy="264297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09CF5F8-85AC-44A2-F5AA-FBD3CA7ACC1A}"/>
              </a:ext>
            </a:extLst>
          </p:cNvPr>
          <p:cNvSpPr txBox="1"/>
          <p:nvPr/>
        </p:nvSpPr>
        <p:spPr>
          <a:xfrm>
            <a:off x="175286" y="1113402"/>
            <a:ext cx="4248473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Gotham HTF"/>
              </a:rPr>
              <a:t>o MNIST, </a:t>
            </a:r>
            <a:r>
              <a:rPr lang="pt-BR" dirty="0" err="1">
                <a:latin typeface="Gotham HTF"/>
              </a:rPr>
              <a:t>Modified</a:t>
            </a:r>
            <a:r>
              <a:rPr lang="pt-BR" dirty="0">
                <a:latin typeface="Gotham HTF"/>
              </a:rPr>
              <a:t> </a:t>
            </a:r>
            <a:r>
              <a:rPr lang="pt-BR" dirty="0" err="1">
                <a:latin typeface="Gotham HTF"/>
              </a:rPr>
              <a:t>National</a:t>
            </a:r>
            <a:r>
              <a:rPr lang="pt-BR" dirty="0">
                <a:latin typeface="Gotham HTF"/>
              </a:rPr>
              <a:t> </a:t>
            </a:r>
            <a:r>
              <a:rPr lang="pt-BR" dirty="0" err="1">
                <a:latin typeface="Gotham HTF"/>
              </a:rPr>
              <a:t>Institute</a:t>
            </a:r>
            <a:r>
              <a:rPr lang="pt-BR" dirty="0">
                <a:latin typeface="Gotham HTF"/>
              </a:rPr>
              <a:t> </a:t>
            </a:r>
            <a:r>
              <a:rPr lang="pt-BR" dirty="0" err="1">
                <a:latin typeface="Gotham HTF"/>
              </a:rPr>
              <a:t>of</a:t>
            </a:r>
            <a:r>
              <a:rPr lang="pt-BR" dirty="0">
                <a:latin typeface="Gotham HTF"/>
              </a:rPr>
              <a:t> Standards </a:t>
            </a:r>
            <a:r>
              <a:rPr lang="pt-BR" dirty="0" err="1">
                <a:latin typeface="Gotham HTF"/>
              </a:rPr>
              <a:t>and</a:t>
            </a:r>
            <a:r>
              <a:rPr lang="pt-BR" dirty="0">
                <a:latin typeface="Gotham HTF"/>
              </a:rPr>
              <a:t> Technology </a:t>
            </a:r>
            <a:r>
              <a:rPr lang="pt-BR" dirty="0" err="1">
                <a:latin typeface="Gotham HTF"/>
              </a:rPr>
              <a:t>database</a:t>
            </a:r>
            <a:r>
              <a:rPr lang="pt-BR" dirty="0">
                <a:latin typeface="Gotham HTF"/>
              </a:rPr>
              <a:t>. É um </a:t>
            </a:r>
            <a:r>
              <a:rPr lang="pt-BR" dirty="0" err="1">
                <a:latin typeface="Gotham HTF"/>
              </a:rPr>
              <a:t>dataset</a:t>
            </a:r>
            <a:r>
              <a:rPr lang="pt-BR" dirty="0">
                <a:latin typeface="Gotham HTF"/>
              </a:rPr>
              <a:t> muito comum utilizado para introdução do assunto de visão computacional e processamento de imagens. Trata-se de um </a:t>
            </a:r>
            <a:r>
              <a:rPr lang="pt-BR" dirty="0" err="1">
                <a:latin typeface="Gotham HTF"/>
              </a:rPr>
              <a:t>dataset</a:t>
            </a:r>
            <a:r>
              <a:rPr lang="pt-BR" dirty="0">
                <a:latin typeface="Gotham HTF"/>
              </a:rPr>
              <a:t> com vários dígitos escritos a mão, de várias formas diferentes. 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Gotham HTF"/>
              </a:rPr>
              <a:t>O objetivo deste laboratório é criar um modelo de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Rede Neural Multicamadas </a:t>
            </a:r>
            <a:r>
              <a:rPr lang="pt-BR" dirty="0">
                <a:latin typeface="Gotham HTF"/>
              </a:rPr>
              <a:t>para identificar os números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0DD90D-B39D-1CD0-A4FE-2D68DF841254}"/>
              </a:ext>
            </a:extLst>
          </p:cNvPr>
          <p:cNvSpPr txBox="1"/>
          <p:nvPr/>
        </p:nvSpPr>
        <p:spPr>
          <a:xfrm>
            <a:off x="4616751" y="4021890"/>
            <a:ext cx="4248473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Gotham HTF"/>
              </a:rPr>
              <a:t>Spoiler: Como queremos classificar os números escritos em 10 algarismos (classes), trata-se de um problema de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Classificação!</a:t>
            </a:r>
            <a:endParaRPr lang="pt-BR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83489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o que aconteceu?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80CFE105-1893-FD4E-1F6E-791040884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647825"/>
            <a:ext cx="82867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INNERLINE_KEY" val="POWER_USER_DIAGRAM_RELATIONSHIP_INNERLINE_VALUE_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INNERLINE_KEY" val="POWER_USER_DIAGRAM_RELATIONSHIP_INNERLINE_VALUE_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INNERLINE_KEY" val="POWER_USER_DIAGRAM_RELATIONSHIP_INNERLINE_VALUE_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INNERLINE_KEY" val="POWER_USER_DIAGRAM_RELATIONSHIP_INNERLINE_VALUE_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INNERLINE_KEY" val="POWER_USER_DIAGRAM_RELATIONSHIP_INNERLINE_VALUE_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6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11855</TotalTime>
  <Words>1787</Words>
  <Application>Microsoft Office PowerPoint</Application>
  <PresentationFormat>Apresentação na tela (4:3)</PresentationFormat>
  <Paragraphs>447</Paragraphs>
  <Slides>33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Gotham HTF</vt:lpstr>
      <vt:lpstr>Gotham HTF Light</vt:lpstr>
      <vt:lpstr>Gotham HTF Medium</vt:lpstr>
      <vt:lpstr>Proxima Nova</vt:lpstr>
      <vt:lpstr>Roboto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611</cp:revision>
  <dcterms:created xsi:type="dcterms:W3CDTF">2018-08-18T04:32:45Z</dcterms:created>
  <dcterms:modified xsi:type="dcterms:W3CDTF">2023-06-22T17:20:02Z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